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3" r:id="rId16"/>
    <p:sldId id="26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arns, Katherine Dowell" initials="KK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2T12:43:37.790" idx="1">
    <p:pos x="3808" y="2041"/>
    <p:text>Learning outcomes as composed in Santa Fe: Unit 9 Stewardship and Heritage	
•	Create an outline of the legal framework that underlies the United States federal heritage preservation program
•	Explain the roles, responsibilities, and rights of the partners in the process
•	Compare and contrast the general concepts of “benefit” and “harm” in relation to NAGPRA, who benefits from it, who is harmed by it</p:text>
    <p:extLst>
      <p:ext uri="{C676402C-5697-4E1C-873F-D02D1690AC5C}">
        <p15:threadingInfo xmlns:p15="http://schemas.microsoft.com/office/powerpoint/2012/main" timeZoneBias="240"/>
      </p:ext>
    </p:extLst>
  </p:cm>
  <p:cm authorId="1" dt="2017-09-22T12:44:40.542" idx="2">
    <p:pos x="10" y="10"/>
    <p:text>what are the tasks, texts, situations that students can analyze/look at for these terms? As evidence that they have achieved the learning outcomes?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260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6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56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0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76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2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4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0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93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FDC2A4F-FDCC-4761-AED1-0CF6676E3050}" type="datetimeFigureOut">
              <a:rPr lang="en-US" smtClean="0"/>
              <a:t>1/29/23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75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STEWARDSHIP and heritage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AAFBF-3369-3642-BFEA-74A87EE84202}"/>
              </a:ext>
            </a:extLst>
          </p:cNvPr>
          <p:cNvSpPr txBox="1"/>
          <p:nvPr/>
        </p:nvSpPr>
        <p:spPr>
          <a:xfrm>
            <a:off x="8489092" y="5449330"/>
            <a:ext cx="1594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By Joe Watkins</a:t>
            </a:r>
          </a:p>
        </p:txBody>
      </p:sp>
    </p:spTree>
    <p:extLst>
      <p:ext uri="{BB962C8B-B14F-4D97-AF65-F5344CB8AC3E}">
        <p14:creationId xmlns:p14="http://schemas.microsoft.com/office/powerpoint/2010/main" val="1368814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and Tribal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agencies have responsibility to consult with Tribes</a:t>
            </a:r>
          </a:p>
          <a:p>
            <a:r>
              <a:rPr lang="en-US" dirty="0"/>
              <a:t>Tribes have status higher than other groups</a:t>
            </a:r>
          </a:p>
          <a:p>
            <a:r>
              <a:rPr lang="en-US" dirty="0"/>
              <a:t>Tribal concept of stewardship creates responsibility to protect/manage rather than abuse/deplete</a:t>
            </a:r>
          </a:p>
        </p:txBody>
      </p:sp>
    </p:spTree>
    <p:extLst>
      <p:ext uri="{BB962C8B-B14F-4D97-AF65-F5344CB8AC3E}">
        <p14:creationId xmlns:p14="http://schemas.microsoft.com/office/powerpoint/2010/main" val="409722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Stewardship concepts and knowledge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Tribal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Not all knowledge should be available to everyone</a:t>
            </a:r>
          </a:p>
          <a:p>
            <a:r>
              <a:rPr lang="en-US" dirty="0"/>
              <a:t>Some knowledge can be owned and protected</a:t>
            </a:r>
          </a:p>
          <a:p>
            <a:r>
              <a:rPr lang="en-US" dirty="0"/>
              <a:t>Some knowledge should not be shared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Western Scientific Concept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Scientific knowledge belongs to “everyone”</a:t>
            </a:r>
          </a:p>
          <a:p>
            <a:r>
              <a:rPr lang="en-US" dirty="0"/>
              <a:t>Knowledge should be shared and dispersed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71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Based on the stewardship concept: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Does a Tribe “own” heritage resources?</a:t>
            </a:r>
          </a:p>
          <a:p>
            <a:r>
              <a:rPr lang="en-US" sz="2400" dirty="0"/>
              <a:t>Does the federal government “own” heritage resources?</a:t>
            </a:r>
          </a:p>
          <a:p>
            <a:r>
              <a:rPr lang="en-US" sz="2400" dirty="0"/>
              <a:t>How might a Tribe that currently has land in trust that once was part of another Tribe’s aboriginal territory view its responsibility toward heritage resources? </a:t>
            </a:r>
          </a:p>
        </p:txBody>
      </p:sp>
    </p:spTree>
    <p:extLst>
      <p:ext uri="{BB962C8B-B14F-4D97-AF65-F5344CB8AC3E}">
        <p14:creationId xmlns:p14="http://schemas.microsoft.com/office/powerpoint/2010/main" val="1234532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&amp; Acknowledgments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</a:t>
            </a:r>
            <a:r>
              <a:rPr lang="en-US"/>
              <a:t>Science Foundation grants 1449465, 1540447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00BF0B-5819-DB48-9583-CDDED661F02A}"/>
              </a:ext>
            </a:extLst>
          </p:cNvPr>
          <p:cNvSpPr txBox="1"/>
          <p:nvPr/>
        </p:nvSpPr>
        <p:spPr>
          <a:xfrm>
            <a:off x="593124" y="48314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Topics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Heritage Preservation Legal Framework</a:t>
            </a:r>
          </a:p>
          <a:p>
            <a:r>
              <a:rPr lang="en-US" dirty="0"/>
              <a:t>Roles, Responsibilities, and Rights of Historic Preservation Partners/Participants</a:t>
            </a:r>
          </a:p>
          <a:p>
            <a:r>
              <a:rPr lang="en-US" dirty="0"/>
              <a:t>Questions of “benefit” and “harm” under NAGPRA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8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 outline of the legal framework that underlies the United States federal heritage preservation program</a:t>
            </a:r>
          </a:p>
          <a:p>
            <a:r>
              <a:rPr lang="en-US" dirty="0"/>
              <a:t>•	Explain the roles, responsibilities, and rights of the partners in the process</a:t>
            </a:r>
          </a:p>
          <a:p>
            <a:r>
              <a:rPr lang="en-US" dirty="0"/>
              <a:t>•	Compare and contrast the general concepts of “benefit” and “harm” in relation to NAGPRA, who benefits from it, who is harmed by it</a:t>
            </a:r>
          </a:p>
        </p:txBody>
      </p:sp>
    </p:spTree>
    <p:extLst>
      <p:ext uri="{BB962C8B-B14F-4D97-AF65-F5344CB8AC3E}">
        <p14:creationId xmlns:p14="http://schemas.microsoft.com/office/powerpoint/2010/main" val="3214406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Stewardship versus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Stewardship</a:t>
            </a:r>
          </a:p>
          <a:p>
            <a:pPr lvl="1"/>
            <a:r>
              <a:rPr lang="en-US" dirty="0"/>
              <a:t>the activity or job of protecting and being responsible for something</a:t>
            </a:r>
          </a:p>
          <a:p>
            <a:r>
              <a:rPr lang="en-US" dirty="0"/>
              <a:t>Ownership</a:t>
            </a:r>
          </a:p>
          <a:p>
            <a:pPr lvl="1"/>
            <a:r>
              <a:rPr lang="en-US" dirty="0"/>
              <a:t>the state or fact of owning something</a:t>
            </a:r>
          </a:p>
          <a:p>
            <a:endParaRPr lang="en-US" dirty="0"/>
          </a:p>
          <a:p>
            <a:r>
              <a:rPr lang="en-US" dirty="0"/>
              <a:t>What is the conceptual difference?</a:t>
            </a:r>
          </a:p>
          <a:p>
            <a:pPr lvl="1"/>
            <a:r>
              <a:rPr lang="en-US" dirty="0"/>
              <a:t>One is legally defined while another is morally defined …</a:t>
            </a:r>
          </a:p>
        </p:txBody>
      </p:sp>
    </p:spTree>
    <p:extLst>
      <p:ext uri="{BB962C8B-B14F-4D97-AF65-F5344CB8AC3E}">
        <p14:creationId xmlns:p14="http://schemas.microsoft.com/office/powerpoint/2010/main" val="3405602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framework of Heritage preservation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Laws – Congress establishes an idea of what it wants to happen</a:t>
            </a:r>
          </a:p>
          <a:p>
            <a:r>
              <a:rPr lang="en-US" dirty="0"/>
              <a:t>Regulations – Agencies determine the method by and processes through which laws will be implemented</a:t>
            </a:r>
          </a:p>
          <a:p>
            <a:r>
              <a:rPr lang="en-US" dirty="0"/>
              <a:t>Executive Memos and Executive Orders – issued by a particular Agency official to guide adherence to policy decision</a:t>
            </a:r>
          </a:p>
          <a:p>
            <a:r>
              <a:rPr lang="en-US" dirty="0"/>
              <a:t>Agency rules and guidelines – general procedures established by a particular federal Agency to guide its programmatic approaches to policy and regulations</a:t>
            </a:r>
          </a:p>
        </p:txBody>
      </p:sp>
    </p:spTree>
    <p:extLst>
      <p:ext uri="{BB962C8B-B14F-4D97-AF65-F5344CB8AC3E}">
        <p14:creationId xmlns:p14="http://schemas.microsoft.com/office/powerpoint/2010/main" val="512103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Antiquities Act of 1906</a:t>
            </a:r>
          </a:p>
          <a:p>
            <a:pPr lvl="0"/>
            <a:r>
              <a:rPr lang="en-US" dirty="0"/>
              <a:t>National Historic Preservation Act (NHPA)</a:t>
            </a:r>
          </a:p>
          <a:p>
            <a:pPr lvl="0"/>
            <a:r>
              <a:rPr lang="en-US" dirty="0"/>
              <a:t>National Environmental Policy Act (NEPA) </a:t>
            </a:r>
          </a:p>
          <a:p>
            <a:pPr lvl="0"/>
            <a:r>
              <a:rPr lang="en-US" dirty="0"/>
              <a:t>Archaeological Resources Protection Act (ARPA)</a:t>
            </a:r>
          </a:p>
          <a:p>
            <a:pPr lvl="0"/>
            <a:r>
              <a:rPr lang="en-US" dirty="0"/>
              <a:t>Native American Graves Protection and Repatriation Act (NAGPRA)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570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36 CFR 60: National Register of Historic Places</a:t>
            </a:r>
          </a:p>
          <a:p>
            <a:pPr lvl="0"/>
            <a:r>
              <a:rPr lang="en-US" dirty="0"/>
              <a:t>36 CFR 800: Protection of Historic Properties (Section 106)</a:t>
            </a:r>
          </a:p>
          <a:p>
            <a:pPr lvl="0"/>
            <a:r>
              <a:rPr lang="en-US" dirty="0"/>
              <a:t>40 CFR 1500: Council on Environmental Quality </a:t>
            </a:r>
          </a:p>
          <a:p>
            <a:pPr lvl="0"/>
            <a:r>
              <a:rPr lang="en-US" dirty="0"/>
              <a:t>43 CFR 7: Archeological Resources Protection Act: Final Uniform Regulations </a:t>
            </a:r>
          </a:p>
          <a:p>
            <a:pPr lvl="0"/>
            <a:r>
              <a:rPr lang="en-US" dirty="0"/>
              <a:t>43 CFR 10: Native American Graves Protection and Repatriation Act Regulations; Final Rule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01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Memos and executive 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9/23/2004 (Government-to-Government Relations with Tribal Governments) </a:t>
            </a:r>
          </a:p>
          <a:p>
            <a:pPr lvl="0"/>
            <a:r>
              <a:rPr lang="en-US" sz="2400" dirty="0"/>
              <a:t>EO 12875 (Enhancing Intergovernmental Partnership)</a:t>
            </a:r>
          </a:p>
          <a:p>
            <a:pPr lvl="0"/>
            <a:r>
              <a:rPr lang="en-US" sz="2400" dirty="0"/>
              <a:t>EO 13007 (Sacred Sites)</a:t>
            </a:r>
          </a:p>
          <a:p>
            <a:pPr lvl="0"/>
            <a:r>
              <a:rPr lang="en-US" sz="2400" dirty="0"/>
              <a:t>EO 13084 (Consultation and Coordination with Indian Tribal Governments)</a:t>
            </a:r>
          </a:p>
          <a:p>
            <a:pPr lvl="0"/>
            <a:r>
              <a:rPr lang="en-US" sz="2400" dirty="0"/>
              <a:t>EO 13175 (Consultation and Coordination with Indian Tribal Governments)</a:t>
            </a:r>
          </a:p>
          <a:p>
            <a:pPr lvl="0"/>
            <a:r>
              <a:rPr lang="en-US" sz="2400" dirty="0"/>
              <a:t>11/03/2009 (Memorandum on Tribal Consultation: Memorandum for the Heads of Executive Departments and Agencies)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53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and scope of trust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federal government must support and encourage tribal self-government and economic prosperity, and protect tribes and their interests. </a:t>
            </a:r>
          </a:p>
          <a:p>
            <a:r>
              <a:rPr lang="en-US" dirty="0"/>
              <a:t>The federal government has an obligation to ensure tribal resources are managed in a manner that promotes Indian interests. </a:t>
            </a:r>
          </a:p>
          <a:p>
            <a:r>
              <a:rPr lang="en-US" dirty="0"/>
              <a:t>A fiduciary relationship exists between the Federal Government and Indian tribe that:</a:t>
            </a:r>
          </a:p>
          <a:p>
            <a:pPr lvl="1"/>
            <a:r>
              <a:rPr lang="en-US" dirty="0"/>
              <a:t>Requires the highest degree of responsibility </a:t>
            </a:r>
          </a:p>
          <a:p>
            <a:pPr lvl="1"/>
            <a:r>
              <a:rPr lang="en-US" dirty="0"/>
              <a:t>Requires utmost loyalty </a:t>
            </a:r>
          </a:p>
          <a:p>
            <a:pPr lvl="1"/>
            <a:r>
              <a:rPr lang="en-US" dirty="0"/>
              <a:t>Requires Federal Government and its agencies to advocate for tribes, act in good faith toward tribes and seek to make tribal resources productive and profitable.</a:t>
            </a:r>
          </a:p>
        </p:txBody>
      </p:sp>
    </p:spTree>
    <p:extLst>
      <p:ext uri="{BB962C8B-B14F-4D97-AF65-F5344CB8AC3E}">
        <p14:creationId xmlns:p14="http://schemas.microsoft.com/office/powerpoint/2010/main" val="1000119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14DD1318BF0F48A7EE7286E7428890" ma:contentTypeVersion="12" ma:contentTypeDescription="Create a new document." ma:contentTypeScope="" ma:versionID="82ea44914ee0c0b48449d19c5215ebde">
  <xsd:schema xmlns:xsd="http://www.w3.org/2001/XMLSchema" xmlns:xs="http://www.w3.org/2001/XMLSchema" xmlns:p="http://schemas.microsoft.com/office/2006/metadata/properties" xmlns:ns2="aa8e1c3b-f6e6-451c-9c68-3911d51e626a" xmlns:ns3="613ae2c4-1c9e-439c-8743-c071a79851a2" targetNamespace="http://schemas.microsoft.com/office/2006/metadata/properties" ma:root="true" ma:fieldsID="b518d18dfed3d938c49debe59f112eff" ns2:_="" ns3:_="">
    <xsd:import namespace="aa8e1c3b-f6e6-451c-9c68-3911d51e626a"/>
    <xsd:import namespace="613ae2c4-1c9e-439c-8743-c071a79851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e1c3b-f6e6-451c-9c68-3911d51e62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ae2c4-1c9e-439c-8743-c071a79851a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042763-7011-46E4-9777-BD949E728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8e1c3b-f6e6-451c-9c68-3911d51e626a"/>
    <ds:schemaRef ds:uri="613ae2c4-1c9e-439c-8743-c071a79851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F95811-9805-487E-912A-B4287762B2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E74B9D-D39C-4989-8EE4-ADFB5579F6C5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aa8e1c3b-f6e6-451c-9c68-3911d51e626a"/>
    <ds:schemaRef ds:uri="613ae2c4-1c9e-439c-8743-c071a79851a2"/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552</TotalTime>
  <Words>604</Words>
  <Application>Microsoft Macintosh PowerPoint</Application>
  <PresentationFormat>Widescreen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STEWARDSHIP and heritage</vt:lpstr>
      <vt:lpstr>List of Topics Covered</vt:lpstr>
      <vt:lpstr>Learning Goals</vt:lpstr>
      <vt:lpstr>Stewardship versus Ownership</vt:lpstr>
      <vt:lpstr>Legal framework of Heritage preservation</vt:lpstr>
      <vt:lpstr>Laws</vt:lpstr>
      <vt:lpstr>Regulations</vt:lpstr>
      <vt:lpstr>Executive Memos and executive orders</vt:lpstr>
      <vt:lpstr>Nature and scope of trust responsibility</vt:lpstr>
      <vt:lpstr>Federal and Tribal relationships</vt:lpstr>
      <vt:lpstr>Stewardship concepts and knowledge</vt:lpstr>
      <vt:lpstr>Based on the stewardship concept:</vt:lpstr>
      <vt:lpstr>References &amp; Acknowledgments</vt:lpstr>
    </vt:vector>
  </TitlesOfParts>
  <Company>Indiana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STEWARDSHIP and heritage</dc:title>
  <dc:creator>Nichols, Teresa Ann</dc:creator>
  <cp:lastModifiedBy>Learning NAGPRA</cp:lastModifiedBy>
  <cp:revision>44</cp:revision>
  <dcterms:created xsi:type="dcterms:W3CDTF">2017-04-24T18:27:57Z</dcterms:created>
  <dcterms:modified xsi:type="dcterms:W3CDTF">2023-01-30T04:00:37Z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0x010100D214DD1318BF0F48A7EE7286E7428890</vt:lpwstr>
  </property>
  <property fmtid="{D5CDD505-2E9C-101B-9397-08002B2CF9AE}" pid="3" name="Order">
    <vt:r8>25100</vt:r8>
  </property>
  <property fmtid="{D5CDD505-2E9C-101B-9397-08002B2CF9AE}" pid="4" name="_ExtendedDescription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