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98" r:id="rId6"/>
    <p:sldId id="299" r:id="rId7"/>
    <p:sldId id="260" r:id="rId8"/>
    <p:sldId id="263" r:id="rId9"/>
    <p:sldId id="265" r:id="rId10"/>
    <p:sldId id="261" r:id="rId11"/>
    <p:sldId id="267" r:id="rId12"/>
    <p:sldId id="269" r:id="rId13"/>
    <p:sldId id="270" r:id="rId14"/>
    <p:sldId id="271" r:id="rId15"/>
    <p:sldId id="276" r:id="rId16"/>
    <p:sldId id="272" r:id="rId17"/>
    <p:sldId id="266" r:id="rId18"/>
    <p:sldId id="273" r:id="rId19"/>
    <p:sldId id="274" r:id="rId20"/>
    <p:sldId id="300" r:id="rId21"/>
    <p:sldId id="278" r:id="rId22"/>
    <p:sldId id="279" r:id="rId23"/>
    <p:sldId id="301" r:id="rId24"/>
    <p:sldId id="284" r:id="rId25"/>
    <p:sldId id="285" r:id="rId26"/>
    <p:sldId id="286" r:id="rId27"/>
    <p:sldId id="287" r:id="rId28"/>
    <p:sldId id="288" r:id="rId29"/>
    <p:sldId id="280" r:id="rId30"/>
    <p:sldId id="289" r:id="rId31"/>
    <p:sldId id="291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0"/>
    <p:restoredTop sz="94591"/>
  </p:normalViewPr>
  <p:slideViewPr>
    <p:cSldViewPr snapToGrid="0" snapToObjects="1">
      <p:cViewPr>
        <p:scale>
          <a:sx n="93" d="100"/>
          <a:sy n="93" d="100"/>
        </p:scale>
        <p:origin x="76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0A21-DD5B-D64D-8225-8CAFEA2BAAA2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9213-F882-8742-925B-35145B6D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7E2E-C7F9-2D43-9953-DF7D16212E9C}" type="datetime1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E435-48AE-274C-9CE1-7E9BEEF5B5D7}" type="datetime1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B833-EAB0-6545-AC73-1BC7B676226C}" type="datetime1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1110-A681-CE46-9EEB-7573F1589710}" type="datetime1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F001-BEA0-0845-B300-AB404966147C}" type="datetime1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6C3D-7032-0644-A17D-D436ECD22E0D}" type="datetime1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34DA-7C86-884E-AE74-6A831399B789}" type="datetime1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A58D-73E9-724C-A2F3-12199DF65DE6}" type="datetime1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C2A0-6E0C-6F4D-B0E2-85954863A46A}" type="datetime1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429-CBA1-0340-99A0-C3FBD9C2B117}" type="datetime1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5AB-D933-9249-8706-0DB5078E4171}" type="datetime1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B4A1-3ED5-0941-AD86-59D4F770C7D5}" type="datetime1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5062-1B53-6A4B-A9A7-8B99218F3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838200" y="217714"/>
            <a:ext cx="10515600" cy="1474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838200" y="6356350"/>
            <a:ext cx="10515600" cy="1474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NAGPRA for the CRM Professional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NAGPRA: Resources for Teaching and Training </a:t>
            </a:r>
          </a:p>
          <a:p>
            <a:r>
              <a:rPr lang="en-US" dirty="0" smtClean="0"/>
              <a:t>Funded by the National Science Foundation, Cultivating Cultures of Ethical Stem Program (#1449465, 1540447)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7" y="4985657"/>
            <a:ext cx="3200400" cy="127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4985657"/>
            <a:ext cx="1270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responsible for consultation?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Tribes as sovereign dependent nations </a:t>
            </a:r>
            <a:r>
              <a:rPr lang="en-US" dirty="0" smtClean="0"/>
              <a:t>operate, with respect to most federal laws, using </a:t>
            </a:r>
            <a:r>
              <a:rPr lang="en-US" dirty="0" smtClean="0"/>
              <a:t>government to government </a:t>
            </a:r>
            <a:r>
              <a:rPr lang="en-US" dirty="0" smtClean="0"/>
              <a:t>relationships 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responsibility for initiating consultation lies with the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400" dirty="0" smtClean="0"/>
              <a:t>FEDERAL AGENCY </a:t>
            </a:r>
          </a:p>
        </p:txBody>
      </p:sp>
    </p:spTree>
    <p:extLst>
      <p:ext uri="{BB962C8B-B14F-4D97-AF65-F5344CB8AC3E}">
        <p14:creationId xmlns:p14="http://schemas.microsoft.com/office/powerpoint/2010/main" val="4344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 when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6731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this project on federal or tribal land?</a:t>
            </a:r>
          </a:p>
          <a:p>
            <a:endParaRPr lang="en-US" dirty="0"/>
          </a:p>
          <a:p>
            <a:r>
              <a:rPr lang="en-US" dirty="0" smtClean="0"/>
              <a:t>Do you intend to recover human remains, funerary objects, sacred objects, or objects of cultural patrimony?</a:t>
            </a:r>
          </a:p>
          <a:p>
            <a:endParaRPr lang="en-US" dirty="0"/>
          </a:p>
          <a:p>
            <a:r>
              <a:rPr lang="en-US" dirty="0" smtClean="0"/>
              <a:t>Might you inadvertently discover human remains and cultural objects?</a:t>
            </a:r>
          </a:p>
          <a:p>
            <a:endParaRPr lang="en-US" dirty="0"/>
          </a:p>
          <a:p>
            <a:r>
              <a:rPr lang="en-US" dirty="0" smtClean="0"/>
              <a:t>Has the federal agency involved taken the steps necessary for consultation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will these questions be addressed in a written PLAN OF ACTION (POA)?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4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Plan need?</a:t>
            </a:r>
            <a:br>
              <a:rPr lang="en-US" dirty="0" smtClean="0"/>
            </a:br>
            <a:r>
              <a:rPr lang="en-US" sz="2800" dirty="0" smtClean="0"/>
              <a:t>NAGPRA 10.5 </a:t>
            </a:r>
            <a:r>
              <a:rPr lang="en-US" sz="2800" dirty="0"/>
              <a:t>section (e)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3146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Kinds of objects expected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Information needed to determine custody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How remains and objects will be treated by archaeologists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How remains and objects will be reported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Kinds of analysis planned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Steps to follow for notification of tribal officials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Kinds of traditional treatments to be afforded remains and objects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Nature of reports to be prepared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Plan for disposition of remains and objects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(We will return to these requirements later in the Webinar)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2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a plan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Consulting before doing any fieldwork results in: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 clear path toward repatriation or reburial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Assistance from the tribe(s) in determining </a:t>
            </a:r>
            <a:r>
              <a:rPr lang="en-US" dirty="0" smtClean="0"/>
              <a:t>custody and cultural 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NAGPRA kick in if you are NOT on federal or tribal 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YES- but it will be under the collections provisions.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</a:t>
            </a:r>
            <a:r>
              <a:rPr lang="en-US" dirty="0" smtClean="0"/>
              <a:t>you collect materials on a federally assisted project, the materials </a:t>
            </a:r>
            <a:r>
              <a:rPr lang="en-US" dirty="0" smtClean="0"/>
              <a:t>may be subject </a:t>
            </a:r>
            <a:r>
              <a:rPr lang="en-US" dirty="0" smtClean="0"/>
              <a:t>to repatriation according to NAGPRA, depending on </a:t>
            </a:r>
            <a:r>
              <a:rPr lang="en-US" dirty="0" smtClean="0"/>
              <a:t>whether or not a federal agency has control of the remains.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materials are to be under control of a federally funded repository, they become subject to NAGPRA, regardless of the source of funding that supported the project.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8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If on federal or tribal land, planning is mandatory.</a:t>
            </a:r>
          </a:p>
          <a:p>
            <a:r>
              <a:rPr lang="en-US" sz="3600" dirty="0" smtClean="0"/>
              <a:t>If </a:t>
            </a:r>
            <a:r>
              <a:rPr lang="en-US" sz="3600" dirty="0"/>
              <a:t>federal money or licensing is involved, plan anyway.</a:t>
            </a:r>
          </a:p>
          <a:p>
            <a:r>
              <a:rPr lang="en-US" sz="3600" dirty="0" smtClean="0"/>
              <a:t>If </a:t>
            </a:r>
            <a:r>
              <a:rPr lang="en-US" sz="3600" dirty="0"/>
              <a:t>no federal money or licensing is involved, plan anyway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Be aware of state regulations regarding burials, because these may require action involving tribes regardless of funding or disposition.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build good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In-person consultation is more effective that electronic or telecommunication. </a:t>
            </a:r>
          </a:p>
          <a:p>
            <a:r>
              <a:rPr lang="en-US" dirty="0" smtClean="0"/>
              <a:t>Work with the correct tribal personnel. The agency should initiate contact with an elected tribal official—government-to-government, but also with a THPO or other tribal professional.</a:t>
            </a:r>
          </a:p>
          <a:p>
            <a:r>
              <a:rPr lang="en-US" dirty="0" smtClean="0"/>
              <a:t>Develop relationships that you can go back to when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Conveying Compliance to Staff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8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your field staff need to know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Familiarity with tribal nations in the region</a:t>
            </a:r>
          </a:p>
          <a:p>
            <a:r>
              <a:rPr lang="en-US" dirty="0" smtClean="0"/>
              <a:t>Familiarity with conditions of the work plan</a:t>
            </a:r>
          </a:p>
          <a:p>
            <a:r>
              <a:rPr lang="en-US" dirty="0" smtClean="0"/>
              <a:t>Communication protocols to follow in case of inadvertent discovery</a:t>
            </a:r>
          </a:p>
          <a:p>
            <a:r>
              <a:rPr lang="en-US" dirty="0" smtClean="0"/>
              <a:t>How to be respectful of tribal perspectives on objects and places.  Cultural sensitivity training, e.g. from Department of the Interior or directly from an affiliated tribe</a:t>
            </a:r>
          </a:p>
        </p:txBody>
      </p:sp>
    </p:spTree>
    <p:extLst>
      <p:ext uri="{BB962C8B-B14F-4D97-AF65-F5344CB8AC3E}">
        <p14:creationId xmlns:p14="http://schemas.microsoft.com/office/powerpoint/2010/main" val="16777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Meanings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Objects and Places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835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K. Sievert, PhD, RPA, Director, Glenn A. Black Laboratory of Archaeology, Indiana University, Bloomington, IN. Teaching, field, laboratory, and repatriation experience.</a:t>
            </a:r>
          </a:p>
          <a:p>
            <a:endParaRPr lang="en-US" dirty="0"/>
          </a:p>
          <a:p>
            <a:r>
              <a:rPr lang="en-US" dirty="0" smtClean="0"/>
              <a:t>Patricia </a:t>
            </a:r>
            <a:r>
              <a:rPr lang="en-US" dirty="0" err="1" smtClean="0"/>
              <a:t>Powless</a:t>
            </a:r>
            <a:r>
              <a:rPr lang="en-US" dirty="0" smtClean="0"/>
              <a:t>, MA, RPA, </a:t>
            </a:r>
            <a:r>
              <a:rPr lang="en-US" dirty="0" err="1" smtClean="0"/>
              <a:t>Amec</a:t>
            </a:r>
            <a:r>
              <a:rPr lang="en-US" dirty="0" smtClean="0"/>
              <a:t> Foster Wheeler, 30 years experience in compliance archaeology.</a:t>
            </a:r>
          </a:p>
          <a:p>
            <a:endParaRPr lang="en-US" dirty="0"/>
          </a:p>
          <a:p>
            <a:r>
              <a:rPr lang="en-US" dirty="0" smtClean="0"/>
              <a:t>Kerry </a:t>
            </a:r>
            <a:r>
              <a:rPr lang="en-US" dirty="0" err="1" smtClean="0"/>
              <a:t>Sagebiel</a:t>
            </a:r>
            <a:r>
              <a:rPr lang="en-US" dirty="0" smtClean="0"/>
              <a:t>, PhD, RPA, Northern Illinois University, broad experience </a:t>
            </a:r>
            <a:r>
              <a:rPr lang="en-US" dirty="0"/>
              <a:t>in both </a:t>
            </a:r>
            <a:r>
              <a:rPr lang="en-US" dirty="0" smtClean="0"/>
              <a:t>doing </a:t>
            </a:r>
            <a:r>
              <a:rPr lang="en-US" dirty="0"/>
              <a:t>and </a:t>
            </a:r>
            <a:r>
              <a:rPr lang="en-US" dirty="0" smtClean="0"/>
              <a:t>teaching cultural resource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/>
              <a:t>our perception of the cultural meaning of objects and places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Understand and acknowledge that Native Americans see artifacts, human remains, and places as animate, ancestors, and sacred </a:t>
            </a:r>
            <a:r>
              <a:rPr lang="en-US" dirty="0" smtClean="0"/>
              <a:t>places.</a:t>
            </a:r>
            <a:endParaRPr lang="en-US" dirty="0"/>
          </a:p>
          <a:p>
            <a:pPr lvl="0"/>
            <a:r>
              <a:rPr lang="en-US" dirty="0"/>
              <a:t>Understand and acknowledge that Native Americans are the living descendants of the creators of the cultural resources we are studying. </a:t>
            </a:r>
            <a:endParaRPr lang="en-US" dirty="0" smtClean="0"/>
          </a:p>
          <a:p>
            <a:pPr lvl="0"/>
            <a:r>
              <a:rPr lang="en-US" dirty="0" smtClean="0"/>
              <a:t>New tribal </a:t>
            </a:r>
            <a:r>
              <a:rPr lang="en-US" dirty="0"/>
              <a:t>scoping </a:t>
            </a:r>
            <a:r>
              <a:rPr lang="en-US" dirty="0" smtClean="0"/>
              <a:t>methods will </a:t>
            </a:r>
            <a:r>
              <a:rPr lang="en-US" dirty="0"/>
              <a:t>likely mean setting aside some of the </a:t>
            </a:r>
            <a:r>
              <a:rPr lang="en-US" dirty="0" smtClean="0"/>
              <a:t>budget.</a:t>
            </a:r>
            <a:endParaRPr lang="en-US" dirty="0"/>
          </a:p>
          <a:p>
            <a:pPr lvl="0"/>
            <a:r>
              <a:rPr lang="en-US" dirty="0"/>
              <a:t>Do your cultural history research well before </a:t>
            </a:r>
            <a:r>
              <a:rPr lang="en-US" dirty="0" smtClean="0"/>
              <a:t>fieldwork.</a:t>
            </a:r>
            <a:endParaRPr lang="en-US" dirty="0"/>
          </a:p>
          <a:p>
            <a:pPr lvl="0"/>
            <a:r>
              <a:rPr lang="en-US" dirty="0"/>
              <a:t>Send out tribal letters asking for meetings; not just for </a:t>
            </a:r>
            <a:r>
              <a:rPr lang="en-US" dirty="0" smtClean="0"/>
              <a:t>information.</a:t>
            </a:r>
            <a:endParaRPr lang="en-US" dirty="0"/>
          </a:p>
          <a:p>
            <a:r>
              <a:rPr lang="en-US" dirty="0"/>
              <a:t>Ask the right (or specific) questions and choose your words wisely.</a:t>
            </a:r>
          </a:p>
        </p:txBody>
      </p:sp>
    </p:spTree>
    <p:extLst>
      <p:ext uri="{BB962C8B-B14F-4D97-AF65-F5344CB8AC3E}">
        <p14:creationId xmlns:p14="http://schemas.microsoft.com/office/powerpoint/2010/main" val="247415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Consultation after Discoveries in the Field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179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Affiliation under NAGPRA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102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Priorities of ownership and </a:t>
            </a:r>
            <a:br>
              <a:rPr lang="en-US" dirty="0" smtClean="0"/>
            </a:br>
            <a:r>
              <a:rPr lang="en-US" dirty="0" smtClean="0"/>
              <a:t>disposition for repatriation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08225"/>
            <a:ext cx="10515600" cy="4351338"/>
          </a:xfrm>
        </p:spPr>
        <p:txBody>
          <a:bodyPr/>
          <a:lstStyle/>
          <a:p>
            <a:r>
              <a:rPr lang="en-US" dirty="0" smtClean="0"/>
              <a:t>Lineal Descendants</a:t>
            </a:r>
          </a:p>
          <a:p>
            <a:r>
              <a:rPr lang="en-US" dirty="0" smtClean="0"/>
              <a:t>Tribe or Native Hawaiian Organization (NHO) on whose tribal and the remains were recovered</a:t>
            </a:r>
          </a:p>
          <a:p>
            <a:r>
              <a:rPr lang="en-US" dirty="0" smtClean="0"/>
              <a:t>Tribe or NHO having the closest cultural affiliation</a:t>
            </a:r>
          </a:p>
          <a:p>
            <a:r>
              <a:rPr lang="en-US" dirty="0" smtClean="0"/>
              <a:t>If remains are on federal land, the tribe or NHO having recognized homelands in that location</a:t>
            </a:r>
          </a:p>
          <a:p>
            <a:r>
              <a:rPr lang="en-US" dirty="0" smtClean="0"/>
              <a:t>Or: preponderance of evidence indicating a different tribe with stronger evidence of cultural 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5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Affiliation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007"/>
            <a:ext cx="10515600" cy="4662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“ Cultural Affiliation’ means that there is a relationship of shared group identity, which can be reasonably traced historically or prehistorically between a present day Indian tribe or NHO and an identifiable earlier group” </a:t>
            </a:r>
            <a:r>
              <a:rPr lang="en-US" sz="3200" dirty="0" smtClean="0"/>
              <a:t>(25 USC 3001(2)).</a:t>
            </a:r>
            <a:endParaRPr lang="en-US" sz="3200" i="1" dirty="0" smtClean="0"/>
          </a:p>
          <a:p>
            <a:pPr marL="0" indent="0">
              <a:buNone/>
            </a:pPr>
            <a:r>
              <a:rPr lang="en-US" sz="3200" i="1" dirty="0" smtClean="0"/>
              <a:t>“Cultural Affiliation is established when the preponderance of evidence—based on geographical, kinship, biological, archeological, linguistic, oral tradition, historical evidence or other information or expert opinion—reasonably leads to such a conclusion” (</a:t>
            </a:r>
            <a:r>
              <a:rPr lang="en-US" sz="3200" dirty="0" smtClean="0"/>
              <a:t>43 CFR 10.2(e)).</a:t>
            </a:r>
            <a:endParaRPr lang="en-US" sz="3200" i="1" dirty="0" smtClean="0"/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99881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Cultural affiliation is determined by a </a:t>
            </a:r>
            <a:r>
              <a:rPr lang="en-US" sz="3600" b="1" i="1" dirty="0" smtClean="0"/>
              <a:t>preponderance</a:t>
            </a:r>
            <a:r>
              <a:rPr lang="en-US" sz="3600" dirty="0" smtClean="0"/>
              <a:t> of evidence</a:t>
            </a:r>
          </a:p>
          <a:p>
            <a:endParaRPr lang="en-US" sz="3600" dirty="0" smtClean="0"/>
          </a:p>
          <a:p>
            <a:r>
              <a:rPr lang="en-US" sz="3600" dirty="0" smtClean="0"/>
              <a:t>Claimants </a:t>
            </a:r>
            <a:r>
              <a:rPr lang="en-US" sz="3600" b="1" dirty="0" smtClean="0"/>
              <a:t>do not </a:t>
            </a:r>
            <a:r>
              <a:rPr lang="en-US" sz="3600" dirty="0" smtClean="0"/>
              <a:t>have to establish cultural affiliation with </a:t>
            </a:r>
            <a:r>
              <a:rPr lang="en-US" sz="3600" b="1" i="1" dirty="0" smtClean="0"/>
              <a:t>scientific certainty.</a:t>
            </a:r>
          </a:p>
          <a:p>
            <a:endParaRPr lang="en-US" sz="3600" b="1" i="1" dirty="0" smtClean="0"/>
          </a:p>
          <a:p>
            <a:r>
              <a:rPr lang="en-US" sz="3600" dirty="0" smtClean="0"/>
              <a:t>It is best to research </a:t>
            </a:r>
            <a:r>
              <a:rPr lang="en-US" sz="3600" b="1" i="1" dirty="0" smtClean="0"/>
              <a:t>multiple lines of evidence</a:t>
            </a:r>
            <a:r>
              <a:rPr lang="en-US" sz="3600" dirty="0" smtClean="0"/>
              <a:t>—historical</a:t>
            </a:r>
            <a:r>
              <a:rPr lang="en-US" sz="3600" i="1" dirty="0" smtClean="0"/>
              <a:t>, </a:t>
            </a:r>
            <a:r>
              <a:rPr lang="en-US" sz="3600" dirty="0" smtClean="0"/>
              <a:t>sociocultural, archaeological and scientific.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874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 C.F.R. 10.14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Requirements </a:t>
            </a:r>
            <a:r>
              <a:rPr lang="en-US" dirty="0"/>
              <a:t>for cultural </a:t>
            </a:r>
            <a:r>
              <a:rPr lang="en-US" dirty="0" smtClean="0"/>
              <a:t>affiliation</a:t>
            </a:r>
            <a:r>
              <a:rPr lang="en-US" dirty="0"/>
              <a:t>: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existence of an identifiable </a:t>
            </a:r>
            <a:r>
              <a:rPr lang="en-US" dirty="0" smtClean="0"/>
              <a:t>present-day </a:t>
            </a:r>
            <a:r>
              <a:rPr lang="en-US" dirty="0"/>
              <a:t>Indian tribe or </a:t>
            </a:r>
            <a:r>
              <a:rPr lang="en-US" dirty="0" smtClean="0"/>
              <a:t>NHO </a:t>
            </a:r>
            <a:r>
              <a:rPr lang="en-US" dirty="0"/>
              <a:t>with standing under </a:t>
            </a:r>
            <a:r>
              <a:rPr lang="en-US" dirty="0" smtClean="0"/>
              <a:t>NAGPRA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Evidence of the existence of an identifiable earlier group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Evidence of the existence of a shared group identity, which can be reasonably traced as descending from prehistoric or historic times to the present-day Indian tribe or NHO.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40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 C.F.R. 10.14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Process: </a:t>
            </a:r>
            <a:endParaRPr lang="en-US" dirty="0"/>
          </a:p>
          <a:p>
            <a:r>
              <a:rPr lang="en-US" dirty="0" smtClean="0"/>
              <a:t>Establish the </a:t>
            </a:r>
            <a:r>
              <a:rPr lang="en-US" dirty="0"/>
              <a:t>identity and cultural </a:t>
            </a:r>
            <a:r>
              <a:rPr lang="en-US" dirty="0" smtClean="0"/>
              <a:t>characteristics </a:t>
            </a:r>
            <a:r>
              <a:rPr lang="en-US" dirty="0"/>
              <a:t>of the earlier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 smtClean="0"/>
              <a:t>Document distinct </a:t>
            </a:r>
            <a:r>
              <a:rPr lang="en-US" dirty="0"/>
              <a:t>patterns of material culture manufacture and </a:t>
            </a:r>
            <a:r>
              <a:rPr lang="en-US" dirty="0" smtClean="0"/>
              <a:t>distribution methods </a:t>
            </a:r>
            <a:r>
              <a:rPr lang="en-US" dirty="0"/>
              <a:t>for the </a:t>
            </a:r>
            <a:r>
              <a:rPr lang="en-US" dirty="0" smtClean="0"/>
              <a:t>earlier group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Or establish the existence of the earlier group as a distinct biological population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Use evidence: geographical</a:t>
            </a:r>
            <a:r>
              <a:rPr lang="en-US" dirty="0"/>
              <a:t>, kinship, biological, archaeological, anthropological, linguistic, folklore, oral tradition, historical, expert opinion or other relevant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330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NAGPRA on cultural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Findings </a:t>
            </a:r>
            <a:r>
              <a:rPr lang="en-US" dirty="0"/>
              <a:t>of cultural affiliation are based upon an evaluation of the </a:t>
            </a:r>
            <a:r>
              <a:rPr lang="en-US" b="1" i="1" dirty="0"/>
              <a:t>totality of the circumstances and evidence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finding of cultural affiliation can be made even if there are </a:t>
            </a:r>
            <a:r>
              <a:rPr lang="en-US" b="1" i="1" dirty="0"/>
              <a:t>gaps in the record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0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Care and Management of NAGPRA Collections</a:t>
            </a:r>
            <a:r>
              <a:rPr lang="en-US" dirty="0"/>
              <a:t> </a:t>
            </a:r>
            <a:r>
              <a:rPr lang="en-US" dirty="0" smtClean="0"/>
              <a:t>from the Field to Repatriation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Introduction to the Native American Graves Protection and Repatriation Act regulations (43 CFR 10)</a:t>
            </a:r>
          </a:p>
          <a:p>
            <a:r>
              <a:rPr lang="en-US" dirty="0" smtClean="0"/>
              <a:t>Consultation at the planning stage</a:t>
            </a:r>
          </a:p>
          <a:p>
            <a:r>
              <a:rPr lang="en-US" dirty="0" smtClean="0"/>
              <a:t>Conveying NAGPRA compliance to staff</a:t>
            </a:r>
          </a:p>
          <a:p>
            <a:r>
              <a:rPr lang="en-US" dirty="0" smtClean="0"/>
              <a:t>Cultural meanings for objects and places</a:t>
            </a:r>
          </a:p>
          <a:p>
            <a:r>
              <a:rPr lang="en-US" dirty="0" smtClean="0"/>
              <a:t>Consultation after discovery in the field</a:t>
            </a:r>
          </a:p>
          <a:p>
            <a:r>
              <a:rPr lang="en-US" dirty="0" smtClean="0"/>
              <a:t>Cultural affiliation</a:t>
            </a:r>
          </a:p>
          <a:p>
            <a:r>
              <a:rPr lang="en-US" dirty="0" smtClean="0"/>
              <a:t>Management of collections post-discovery</a:t>
            </a:r>
          </a:p>
          <a:p>
            <a:pPr marL="0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Curation 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83971"/>
            <a:ext cx="10515600" cy="3820886"/>
          </a:xfrm>
        </p:spPr>
        <p:txBody>
          <a:bodyPr/>
          <a:lstStyle/>
          <a:p>
            <a:r>
              <a:rPr lang="en-US" dirty="0" smtClean="0"/>
              <a:t>NAGPRA</a:t>
            </a:r>
          </a:p>
          <a:p>
            <a:r>
              <a:rPr lang="en-US" dirty="0" smtClean="0"/>
              <a:t>The curation of federally owned and administered archaeological collections (36 CFR 79) regulations</a:t>
            </a:r>
          </a:p>
          <a:p>
            <a:r>
              <a:rPr lang="en-US" dirty="0" smtClean="0"/>
              <a:t>Secretary of the Interior’s Standards and Guidelines for Archeology and Historic Preservation</a:t>
            </a:r>
          </a:p>
          <a:p>
            <a:r>
              <a:rPr lang="en-US" dirty="0" smtClean="0"/>
              <a:t>Set these out in your written Plan of Action (POA)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6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POA need?</a:t>
            </a:r>
            <a:br>
              <a:rPr lang="en-US" dirty="0" smtClean="0"/>
            </a:br>
            <a:r>
              <a:rPr lang="en-US" sz="2800" dirty="0" smtClean="0"/>
              <a:t>NAGPRA 10.5 </a:t>
            </a:r>
            <a:r>
              <a:rPr lang="en-US" sz="2800" dirty="0"/>
              <a:t>section (e)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34555"/>
          </a:xfrm>
        </p:spPr>
        <p:txBody>
          <a:bodyPr>
            <a:no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Kinds of objects expected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Information needed to determine custody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How remains and objects will be treated by archaeologists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How remains and objects will be reported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Kinds of analysis planned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Steps to follow for notification of tribal officials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Kinds of traditional treatments to be afforded remains and objects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Nature of reports to be prepared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Plan for disposition of remains and objects</a:t>
            </a:r>
          </a:p>
        </p:txBody>
      </p:sp>
    </p:spTree>
    <p:extLst>
      <p:ext uri="{BB962C8B-B14F-4D97-AF65-F5344CB8AC3E}">
        <p14:creationId xmlns:p14="http://schemas.microsoft.com/office/powerpoint/2010/main" val="38362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Plan of Action must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100"/>
            <a:ext cx="10299700" cy="5164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A </a:t>
            </a:r>
            <a:r>
              <a:rPr lang="en-US" dirty="0"/>
              <a:t>description of the kinds of objects to be considered as cultural </a:t>
            </a:r>
            <a:r>
              <a:rPr lang="en-US" dirty="0" smtClean="0"/>
              <a:t>items</a:t>
            </a:r>
            <a:endParaRPr lang="en-US" dirty="0"/>
          </a:p>
          <a:p>
            <a:pPr lvl="1"/>
            <a:r>
              <a:rPr lang="en-US" dirty="0"/>
              <a:t>This should be completed in consultation with potentially affiliated tribes and </a:t>
            </a:r>
            <a:r>
              <a:rPr lang="en-US" dirty="0" smtClean="0"/>
              <a:t>NHOs</a:t>
            </a:r>
            <a:endParaRPr lang="en-US" dirty="0"/>
          </a:p>
          <a:p>
            <a:pPr lvl="1"/>
            <a:r>
              <a:rPr lang="en-US" dirty="0" smtClean="0"/>
              <a:t>Tribal Monitors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steps to be followed when contacting the </a:t>
            </a:r>
            <a:r>
              <a:rPr lang="en-US" dirty="0" smtClean="0"/>
              <a:t>affiliated </a:t>
            </a:r>
            <a:r>
              <a:rPr lang="en-US" dirty="0"/>
              <a:t>tribes and </a:t>
            </a:r>
            <a:r>
              <a:rPr lang="en-US" dirty="0" smtClean="0"/>
              <a:t>NHOs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The </a:t>
            </a:r>
            <a:r>
              <a:rPr lang="en-US" dirty="0"/>
              <a:t>information that will be used to determine custody of NAGPRA remains and objects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is where cultural affiliation studies are useful and where consultation is </a:t>
            </a:r>
            <a:r>
              <a:rPr lang="en-US" dirty="0" smtClean="0"/>
              <a:t>vital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Detailed </a:t>
            </a:r>
            <a:r>
              <a:rPr lang="en-US" dirty="0"/>
              <a:t>descriptions of which kinds of remains and </a:t>
            </a:r>
            <a:r>
              <a:rPr lang="en-US" dirty="0" smtClean="0"/>
              <a:t>objects </a:t>
            </a:r>
            <a:r>
              <a:rPr lang="en-US" dirty="0"/>
              <a:t>will be repatriated to </a:t>
            </a:r>
            <a:r>
              <a:rPr lang="en-US" dirty="0" smtClean="0"/>
              <a:t>each </a:t>
            </a:r>
            <a:r>
              <a:rPr lang="en-US" dirty="0"/>
              <a:t>group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Broad </a:t>
            </a:r>
            <a:r>
              <a:rPr lang="en-US" dirty="0"/>
              <a:t>categories based on date or age of the remains and objects, specific </a:t>
            </a:r>
            <a:r>
              <a:rPr lang="en-US" dirty="0" smtClean="0"/>
              <a:t>geographical </a:t>
            </a:r>
            <a:r>
              <a:rPr lang="en-US" dirty="0"/>
              <a:t>location, specific burial type, specific artifact classes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greement </a:t>
            </a:r>
            <a:r>
              <a:rPr lang="en-US" dirty="0"/>
              <a:t>will be reached after further consultation once any remains or </a:t>
            </a:r>
            <a:r>
              <a:rPr lang="en-US" dirty="0" smtClean="0"/>
              <a:t>objects are </a:t>
            </a:r>
            <a:r>
              <a:rPr lang="en-US" dirty="0"/>
              <a:t>discovered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POA must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 How </a:t>
            </a:r>
            <a:r>
              <a:rPr lang="en-US" dirty="0"/>
              <a:t>remains and objects subject to NAGPRA will be recorded in the field and </a:t>
            </a:r>
            <a:r>
              <a:rPr lang="en-US" dirty="0" smtClean="0"/>
              <a:t>laboratory</a:t>
            </a:r>
          </a:p>
          <a:p>
            <a:r>
              <a:rPr lang="en-US" dirty="0" smtClean="0"/>
              <a:t>Type of receptacles</a:t>
            </a:r>
          </a:p>
          <a:p>
            <a:r>
              <a:rPr lang="en-US" dirty="0" smtClean="0"/>
              <a:t>Whether (and in what quantity) surrounding soil or matrix will be collected</a:t>
            </a:r>
          </a:p>
          <a:p>
            <a:r>
              <a:rPr lang="en-US" dirty="0" smtClean="0"/>
              <a:t>Whether and what kinds of examinations, analyses, and tests can be made</a:t>
            </a:r>
          </a:p>
          <a:p>
            <a:r>
              <a:rPr lang="en-US" dirty="0" smtClean="0"/>
              <a:t>Whether any samples can be taken, what kinds, and in what manner</a:t>
            </a:r>
          </a:p>
          <a:p>
            <a:r>
              <a:rPr lang="en-US" dirty="0" smtClean="0"/>
              <a:t>What recording methods may be used, including notes, maps, drawings, videos, photography, or scans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6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POA must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The kinds of traditional treatment, if any, that will be afforded the remains and objects by affiliated tribes.</a:t>
            </a:r>
          </a:p>
          <a:p>
            <a:pPr marL="0" indent="0">
              <a:buNone/>
            </a:pPr>
            <a:r>
              <a:rPr lang="en-US" dirty="0" smtClean="0"/>
              <a:t>In the field, if ceremonies are to take place, consider:</a:t>
            </a:r>
          </a:p>
          <a:p>
            <a:r>
              <a:rPr lang="en-US" dirty="0" smtClean="0"/>
              <a:t>Time, space, quietude, privacy</a:t>
            </a:r>
          </a:p>
          <a:p>
            <a:r>
              <a:rPr lang="en-US" dirty="0" smtClean="0"/>
              <a:t>Removal of archaeological equipment and personnel from the area</a:t>
            </a:r>
          </a:p>
          <a:p>
            <a:r>
              <a:rPr lang="en-US" dirty="0" smtClean="0"/>
              <a:t>Cessation of any construction activities while the ceremony takes place</a:t>
            </a:r>
          </a:p>
          <a:p>
            <a:r>
              <a:rPr lang="en-US" dirty="0" smtClean="0"/>
              <a:t>Safe passage to and from the location for participating tribal and NHO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67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the laboratory or repository</a:t>
            </a:r>
          </a:p>
          <a:p>
            <a:r>
              <a:rPr lang="en-US" dirty="0"/>
              <a:t>T</a:t>
            </a:r>
            <a:r>
              <a:rPr lang="en-US" dirty="0" smtClean="0"/>
              <a:t>ribal </a:t>
            </a:r>
            <a:r>
              <a:rPr lang="en-US" dirty="0"/>
              <a:t>and NHO </a:t>
            </a:r>
            <a:r>
              <a:rPr lang="en-US" dirty="0" smtClean="0"/>
              <a:t>members may need regular </a:t>
            </a:r>
            <a:r>
              <a:rPr lang="en-US" dirty="0"/>
              <a:t>access </a:t>
            </a:r>
            <a:r>
              <a:rPr lang="en-US" dirty="0" smtClean="0"/>
              <a:t>to remains</a:t>
            </a:r>
            <a:r>
              <a:rPr lang="en-US" dirty="0"/>
              <a:t>, sacred objects, and </a:t>
            </a:r>
            <a:r>
              <a:rPr lang="en-US" dirty="0" smtClean="0"/>
              <a:t>objects of </a:t>
            </a:r>
            <a:r>
              <a:rPr lang="en-US" dirty="0"/>
              <a:t>cultural patrimony </a:t>
            </a:r>
            <a:r>
              <a:rPr lang="en-US" dirty="0" smtClean="0"/>
              <a:t>for ceremonies, </a:t>
            </a:r>
            <a:r>
              <a:rPr lang="en-US" dirty="0"/>
              <a:t>or the feeding </a:t>
            </a:r>
            <a:r>
              <a:rPr lang="en-US" dirty="0" smtClean="0"/>
              <a:t>or </a:t>
            </a:r>
            <a:r>
              <a:rPr lang="en-US" dirty="0"/>
              <a:t>smudging of items. </a:t>
            </a:r>
          </a:p>
          <a:p>
            <a:r>
              <a:rPr lang="en-US" dirty="0"/>
              <a:t>S</a:t>
            </a:r>
            <a:r>
              <a:rPr lang="en-US" dirty="0" smtClean="0"/>
              <a:t>pecial </a:t>
            </a:r>
            <a:r>
              <a:rPr lang="en-US" dirty="0"/>
              <a:t>areas for ceremonies and other </a:t>
            </a:r>
            <a:r>
              <a:rPr lang="en-US" dirty="0" smtClean="0"/>
              <a:t>activities </a:t>
            </a:r>
            <a:r>
              <a:rPr lang="en-US" dirty="0"/>
              <a:t>may need to be set aside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dirty="0" smtClean="0"/>
              <a:t>human </a:t>
            </a:r>
            <a:r>
              <a:rPr lang="en-US" dirty="0"/>
              <a:t>remains and cultural items are to be repatriated, the time, place, and means of </a:t>
            </a:r>
            <a:r>
              <a:rPr lang="en-US" dirty="0" smtClean="0"/>
              <a:t>transfer should be </a:t>
            </a:r>
            <a:r>
              <a:rPr lang="en-US" dirty="0"/>
              <a:t>agreed to in the POA.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r>
              <a:rPr lang="en-US" dirty="0" smtClean="0"/>
              <a:t>The POA must address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62357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3. Planned treatment, care, and handling of NAGPRA remains and items, and 5 the kinds of analyses (if any) that will be performed.</a:t>
            </a:r>
          </a:p>
          <a:p>
            <a:r>
              <a:rPr lang="en-US" dirty="0"/>
              <a:t>C</a:t>
            </a:r>
            <a:r>
              <a:rPr lang="en-US" dirty="0" smtClean="0"/>
              <a:t>leaning </a:t>
            </a:r>
            <a:r>
              <a:rPr lang="en-US" dirty="0"/>
              <a:t>methods and analyses, particularly destructive </a:t>
            </a:r>
            <a:r>
              <a:rPr lang="en-US" dirty="0" smtClean="0"/>
              <a:t>analyses, should be </a:t>
            </a:r>
            <a:r>
              <a:rPr lang="en-US" dirty="0"/>
              <a:t>agreed </a:t>
            </a:r>
            <a:r>
              <a:rPr lang="en-US" dirty="0" smtClean="0"/>
              <a:t>along </a:t>
            </a:r>
            <a:r>
              <a:rPr lang="en-US" dirty="0"/>
              <a:t>with </a:t>
            </a:r>
            <a:r>
              <a:rPr lang="en-US" dirty="0" smtClean="0"/>
              <a:t>time </a:t>
            </a:r>
            <a:r>
              <a:rPr lang="en-US" dirty="0"/>
              <a:t>lines </a:t>
            </a:r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completion</a:t>
            </a:r>
            <a:r>
              <a:rPr lang="en-US" dirty="0"/>
              <a:t>. </a:t>
            </a:r>
          </a:p>
          <a:p>
            <a:r>
              <a:rPr lang="en-US" dirty="0" smtClean="0"/>
              <a:t>Disposition of any residue </a:t>
            </a:r>
            <a:r>
              <a:rPr lang="en-US" dirty="0"/>
              <a:t>or any remnants should be agreed upon. </a:t>
            </a:r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/>
              <a:t>packaging, labeling, and housing that causes little or </a:t>
            </a:r>
            <a:r>
              <a:rPr lang="en-US" dirty="0" smtClean="0"/>
              <a:t>no damage </a:t>
            </a:r>
            <a:r>
              <a:rPr lang="en-US" dirty="0"/>
              <a:t>to the item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use of preservatives, pesticides, </a:t>
            </a:r>
            <a:r>
              <a:rPr lang="en-US" dirty="0" smtClean="0"/>
              <a:t>adhesives</a:t>
            </a:r>
            <a:r>
              <a:rPr lang="en-US" dirty="0"/>
              <a:t>, and other substances in the field, </a:t>
            </a:r>
            <a:r>
              <a:rPr lang="en-US" dirty="0" smtClean="0"/>
              <a:t>laboratory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curation facility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88" y="571500"/>
            <a:ext cx="404124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3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</p:spPr>
        <p:txBody>
          <a:bodyPr/>
          <a:lstStyle/>
          <a:p>
            <a:r>
              <a:rPr lang="en-US" dirty="0" smtClean="0"/>
              <a:t>The POA must also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18252"/>
            <a:ext cx="6400800" cy="4963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smtClean="0"/>
              <a:t>The </a:t>
            </a:r>
            <a:r>
              <a:rPr lang="en-US" dirty="0"/>
              <a:t>final disposition of the NAGPRA remains and </a:t>
            </a:r>
            <a:r>
              <a:rPr lang="en-US" dirty="0" smtClean="0"/>
              <a:t>items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bjects allowed </a:t>
            </a:r>
            <a:r>
              <a:rPr lang="en-US" dirty="0"/>
              <a:t>to breathe, to be fed, to face a particular </a:t>
            </a:r>
            <a:r>
              <a:rPr lang="en-US" dirty="0" smtClean="0"/>
              <a:t>direction or</a:t>
            </a:r>
          </a:p>
          <a:p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andling restricted </a:t>
            </a:r>
            <a:r>
              <a:rPr lang="en-US" dirty="0"/>
              <a:t>to certain people </a:t>
            </a:r>
            <a:r>
              <a:rPr lang="en-US" dirty="0" smtClean="0"/>
              <a:t>by virtue of gender, age</a:t>
            </a:r>
            <a:r>
              <a:rPr lang="en-US" dirty="0"/>
              <a:t>, </a:t>
            </a:r>
            <a:r>
              <a:rPr lang="en-US" dirty="0" smtClean="0"/>
              <a:t>religious </a:t>
            </a:r>
            <a:r>
              <a:rPr lang="en-US" dirty="0"/>
              <a:t>training and </a:t>
            </a:r>
            <a:r>
              <a:rPr lang="en-US" dirty="0" smtClean="0"/>
              <a:t>knowledge.</a:t>
            </a:r>
          </a:p>
          <a:p>
            <a:r>
              <a:rPr lang="en-US" dirty="0"/>
              <a:t>Particularly powerful objects </a:t>
            </a:r>
            <a:r>
              <a:rPr lang="en-US" dirty="0" smtClean="0"/>
              <a:t>isolated </a:t>
            </a:r>
            <a:r>
              <a:rPr lang="en-US" dirty="0"/>
              <a:t>or kept separate from other </a:t>
            </a:r>
            <a:r>
              <a:rPr lang="en-US" dirty="0" smtClean="0"/>
              <a:t>objects</a:t>
            </a:r>
            <a:r>
              <a:rPr lang="en-US" dirty="0"/>
              <a:t>. </a:t>
            </a:r>
          </a:p>
          <a:p>
            <a:r>
              <a:rPr lang="en-US" dirty="0"/>
              <a:t>Repairs to objects </a:t>
            </a:r>
            <a:r>
              <a:rPr lang="en-US" dirty="0" smtClean="0"/>
              <a:t>carried </a:t>
            </a:r>
            <a:r>
              <a:rPr lang="en-US" dirty="0"/>
              <a:t>out by religious practitioners who have </a:t>
            </a:r>
            <a:r>
              <a:rPr lang="en-US" dirty="0" smtClean="0"/>
              <a:t>sacred </a:t>
            </a:r>
            <a:r>
              <a:rPr lang="en-US" dirty="0"/>
              <a:t>knowledge and </a:t>
            </a:r>
            <a:r>
              <a:rPr lang="en-US" dirty="0" smtClean="0"/>
              <a:t>can </a:t>
            </a:r>
            <a:r>
              <a:rPr lang="en-US" dirty="0"/>
              <a:t>enact the necessary </a:t>
            </a:r>
            <a:r>
              <a:rPr lang="en-US" dirty="0" smtClean="0"/>
              <a:t>rituals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79" y="911256"/>
            <a:ext cx="4216399" cy="50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4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POA must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14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nature of reports to be </a:t>
            </a:r>
            <a:r>
              <a:rPr lang="en-US" dirty="0" smtClean="0"/>
              <a:t>prepared.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kind of information will be in </a:t>
            </a:r>
            <a:r>
              <a:rPr lang="en-US" dirty="0" smtClean="0"/>
              <a:t>field </a:t>
            </a:r>
            <a:r>
              <a:rPr lang="en-US" dirty="0"/>
              <a:t>reports and how those will be </a:t>
            </a:r>
            <a:r>
              <a:rPr lang="en-US" dirty="0" smtClean="0"/>
              <a:t>disseminated</a:t>
            </a:r>
          </a:p>
          <a:p>
            <a:r>
              <a:rPr lang="en-US" dirty="0" smtClean="0"/>
              <a:t>disposition </a:t>
            </a:r>
            <a:r>
              <a:rPr lang="en-US" dirty="0"/>
              <a:t>of related documents, particularly photographs, videos, drawings, and </a:t>
            </a:r>
            <a:r>
              <a:rPr lang="en-US" dirty="0" smtClean="0"/>
              <a:t>similar images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65125"/>
            <a:ext cx="4235910" cy="61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1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en-US" dirty="0" smtClean="0"/>
              <a:t>Understand when field projects must comply with NAGPRA</a:t>
            </a:r>
          </a:p>
          <a:p>
            <a:r>
              <a:rPr lang="en-US" dirty="0" smtClean="0"/>
              <a:t>Differentiate between responsible parties in consultation</a:t>
            </a:r>
          </a:p>
          <a:p>
            <a:r>
              <a:rPr lang="en-US" dirty="0" smtClean="0"/>
              <a:t>Recognize diversity of cultural meanings for places and objects</a:t>
            </a:r>
          </a:p>
          <a:p>
            <a:r>
              <a:rPr lang="en-US" dirty="0" smtClean="0"/>
              <a:t>Evaluate why consultation is needed at different stages of archaeological work and what it entails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 smtClean="0"/>
              <a:t>Public Law 101-601 enacted Nov. 16, 1990</a:t>
            </a:r>
          </a:p>
          <a:p>
            <a:r>
              <a:rPr lang="en-US" dirty="0" smtClean="0"/>
              <a:t>Codified under Title 23 section 32 in </a:t>
            </a:r>
            <a:r>
              <a:rPr lang="en-US" dirty="0" smtClean="0"/>
              <a:t>United States Code (USC)</a:t>
            </a:r>
            <a:endParaRPr lang="en-US" dirty="0" smtClean="0"/>
          </a:p>
          <a:p>
            <a:r>
              <a:rPr lang="en-US" dirty="0" smtClean="0"/>
              <a:t>Regulations set forth by the Department of the Interior delineated under 43 CFR 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9589" r="7640" b="12302"/>
          <a:stretch/>
        </p:blipFill>
        <p:spPr>
          <a:xfrm>
            <a:off x="3048847" y="359229"/>
            <a:ext cx="5898508" cy="6128658"/>
          </a:xfrm>
        </p:spPr>
      </p:pic>
      <p:sp>
        <p:nvSpPr>
          <p:cNvPr id="5" name="TextBox 4"/>
          <p:cNvSpPr txBox="1"/>
          <p:nvPr/>
        </p:nvSpPr>
        <p:spPr>
          <a:xfrm>
            <a:off x="9197726" y="5673023"/>
            <a:ext cx="2532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www.nps.gov</a:t>
            </a:r>
            <a:r>
              <a:rPr lang="en-US" sz="1400" dirty="0"/>
              <a:t>/</a:t>
            </a:r>
            <a:r>
              <a:rPr lang="en-US" sz="1400" dirty="0" err="1"/>
              <a:t>nagpra</a:t>
            </a:r>
            <a:r>
              <a:rPr lang="en-US" sz="1400" dirty="0"/>
              <a:t>/TRAINING/</a:t>
            </a:r>
            <a:r>
              <a:rPr lang="en-US" sz="1400" dirty="0" err="1"/>
              <a:t>NAGPRA_at_a_glance.pdf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17907" y="355826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Collections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97726" y="3531927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and archaeology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Three laws govern treatment of archaeological resources related to Federal lands or support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NHPA</a:t>
            </a:r>
            <a:r>
              <a:rPr lang="en-US" dirty="0" smtClean="0"/>
              <a:t> – Section 106 applies to cultural resources impacted by federal or federally-assisted projects.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ARPA</a:t>
            </a:r>
            <a:r>
              <a:rPr lang="en-US" dirty="0" smtClean="0"/>
              <a:t> – Protects archaeological resources on public or tribal land. Requires permitting and an archaeological plan.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NAGPRA</a:t>
            </a:r>
            <a:r>
              <a:rPr lang="en-US" dirty="0" smtClean="0"/>
              <a:t> – Protects burials and cultural objects on Federal or tribal land and provides mechanism to repatriate materials held by federally-</a:t>
            </a:r>
            <a:r>
              <a:rPr lang="en-US" dirty="0"/>
              <a:t>f</a:t>
            </a:r>
            <a:r>
              <a:rPr lang="en-US" dirty="0" smtClean="0"/>
              <a:t>unded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5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4603"/>
          <a:stretch/>
        </p:blipFill>
        <p:spPr>
          <a:xfrm>
            <a:off x="1346200" y="337457"/>
            <a:ext cx="887505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 at the Planning Stage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ounce of prevention is worth a pound of cure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786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</TotalTime>
  <Words>2014</Words>
  <Application>Microsoft Macintosh PowerPoint</Application>
  <PresentationFormat>Widescreen</PresentationFormat>
  <Paragraphs>208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Calibri Light</vt:lpstr>
      <vt:lpstr>Arial</vt:lpstr>
      <vt:lpstr>Office Theme</vt:lpstr>
      <vt:lpstr>NAGPRA for the CRM Professional</vt:lpstr>
      <vt:lpstr>Presenters</vt:lpstr>
      <vt:lpstr>Six Topics Covered</vt:lpstr>
      <vt:lpstr>Learning Objectives</vt:lpstr>
      <vt:lpstr>Introduction to the legislation</vt:lpstr>
      <vt:lpstr>PowerPoint Presentation</vt:lpstr>
      <vt:lpstr>Laws and archaeology</vt:lpstr>
      <vt:lpstr>PowerPoint Presentation</vt:lpstr>
      <vt:lpstr>Consulting at the Planning Stage</vt:lpstr>
      <vt:lpstr>Who is responsible for consultation?</vt:lpstr>
      <vt:lpstr>Questions to consider when planning</vt:lpstr>
      <vt:lpstr>What does the Plan need? NAGPRA 10.5 section (e) </vt:lpstr>
      <vt:lpstr>Having a plan means</vt:lpstr>
      <vt:lpstr>Can NAGPRA kick in if you are NOT on federal or tribal land?</vt:lpstr>
      <vt:lpstr>Best practice?</vt:lpstr>
      <vt:lpstr>Ways to build good relationships</vt:lpstr>
      <vt:lpstr>Conveying Compliance to Staff</vt:lpstr>
      <vt:lpstr>How much does your field staff need to know</vt:lpstr>
      <vt:lpstr>Cultural Meanings</vt:lpstr>
      <vt:lpstr>Changing our perception of the cultural meaning of objects and places </vt:lpstr>
      <vt:lpstr>Consultation after Discoveries in the Field</vt:lpstr>
      <vt:lpstr>Cultural Affiliation under NAGPRA</vt:lpstr>
      <vt:lpstr>Priorities of ownership and  disposition for repatriation</vt:lpstr>
      <vt:lpstr>Cultural Affiliation</vt:lpstr>
      <vt:lpstr>To remember</vt:lpstr>
      <vt:lpstr>43 C.F.R. 10.14 </vt:lpstr>
      <vt:lpstr>43 C.F.R. 10.14 </vt:lpstr>
      <vt:lpstr>National NAGPRA on cultural affiliation</vt:lpstr>
      <vt:lpstr>Strategies for Care and Management of NAGPRA Collections from the Field to Repatriation</vt:lpstr>
      <vt:lpstr>Sources for Curation Guidelines</vt:lpstr>
      <vt:lpstr>What does the POA need? NAGPRA 10.5 section (e) </vt:lpstr>
      <vt:lpstr>Plan of Action must have</vt:lpstr>
      <vt:lpstr>The POA must include</vt:lpstr>
      <vt:lpstr>The POA must have</vt:lpstr>
      <vt:lpstr>Traditional treatment</vt:lpstr>
      <vt:lpstr>The POA must address </vt:lpstr>
      <vt:lpstr>The POA must also include</vt:lpstr>
      <vt:lpstr>The POA must address</vt:lpstr>
      <vt:lpstr>Conclusion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NAGPRA for the CRM Professional</dc:title>
  <dc:creator>April Sievert</dc:creator>
  <cp:lastModifiedBy>April Sievert</cp:lastModifiedBy>
  <cp:revision>72</cp:revision>
  <dcterms:created xsi:type="dcterms:W3CDTF">2017-10-05T13:59:37Z</dcterms:created>
  <dcterms:modified xsi:type="dcterms:W3CDTF">2017-10-26T17:28:41Z</dcterms:modified>
</cp:coreProperties>
</file>