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4" r:id="rId7"/>
    <p:sldId id="265" r:id="rId8"/>
    <p:sldId id="266" r:id="rId9"/>
    <p:sldId id="267" r:id="rId10"/>
    <p:sldId id="268" r:id="rId11"/>
    <p:sldId id="269" r:id="rId12"/>
    <p:sldId id="270" r:id="rId13"/>
    <p:sldId id="263" r:id="rId14"/>
    <p:sldId id="259" r:id="rId15"/>
    <p:sldId id="26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12" d="100"/>
          <a:sy n="112" d="100"/>
        </p:scale>
        <p:origin x="32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1FDC2A4F-FDCC-4761-AED1-0CF6676E3050}" type="datetimeFigureOut">
              <a:rPr lang="en-US" smtClean="0"/>
              <a:t>7/31/17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2260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DC2A4F-FDCC-4761-AED1-0CF6676E3050}" type="datetimeFigureOut">
              <a:rPr lang="en-US" smtClean="0"/>
              <a:t>7/31/17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1793362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DC2A4F-FDCC-4761-AED1-0CF6676E3050}" type="datetimeFigureOut">
              <a:rPr lang="en-US" smtClean="0"/>
              <a:t>7/31/17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3568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DC2A4F-FDCC-4761-AED1-0CF6676E3050}" type="datetimeFigureOut">
              <a:rPr lang="en-US" smtClean="0"/>
              <a:t>7/31/17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2397601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DC2A4F-FDCC-4761-AED1-0CF6676E3050}" type="datetimeFigureOut">
              <a:rPr lang="en-US" smtClean="0"/>
              <a:t>7/31/17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6766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FDC2A4F-FDCC-4761-AED1-0CF6676E3050}" type="datetimeFigureOut">
              <a:rPr lang="en-US" smtClean="0"/>
              <a:t>7/31/17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282612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FDC2A4F-FDCC-4761-AED1-0CF6676E3050}" type="datetimeFigureOut">
              <a:rPr lang="en-US" smtClean="0"/>
              <a:t>7/31/17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4153527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FDC2A4F-FDCC-4761-AED1-0CF6676E3050}" type="datetimeFigureOut">
              <a:rPr lang="en-US" smtClean="0"/>
              <a:t>7/31/17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805048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DC2A4F-FDCC-4761-AED1-0CF6676E3050}" type="datetimeFigureOut">
              <a:rPr lang="en-US" smtClean="0"/>
              <a:t>7/31/17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562422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DC2A4F-FDCC-4761-AED1-0CF6676E3050}" type="datetimeFigureOut">
              <a:rPr lang="en-US" smtClean="0"/>
              <a:t>7/31/17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4153605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DC2A4F-FDCC-4761-AED1-0CF6676E3050}" type="datetimeFigureOut">
              <a:rPr lang="en-US" smtClean="0"/>
              <a:t>7/31/17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A3BECE-9E23-476E-8CA2-113200FC6AF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9332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FDC2A4F-FDCC-4761-AED1-0CF6676E3050}" type="datetimeFigureOut">
              <a:rPr lang="en-US" smtClean="0"/>
              <a:t>7/31/17</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3A3BECE-9E23-476E-8CA2-113200FC6AFD}"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7574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Beneficence_(ethics)" TargetMode="External"/><Relationship Id="rId4" Type="http://schemas.openxmlformats.org/officeDocument/2006/relationships/hyperlink" Target="https://en.wikipedia.org/wiki/Justice_(ethics)" TargetMode="External"/><Relationship Id="rId1" Type="http://schemas.openxmlformats.org/officeDocument/2006/relationships/slideLayout" Target="../slideLayouts/slideLayout2.xml"/><Relationship Id="rId2" Type="http://schemas.openxmlformats.org/officeDocument/2006/relationships/hyperlink" Target="https://en.wikipedia.org/wiki/Respect_for_pers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Teaching A Module Unit</a:t>
            </a:r>
            <a:endParaRPr lang="en-US" dirty="0"/>
          </a:p>
        </p:txBody>
      </p:sp>
      <p:sp>
        <p:nvSpPr>
          <p:cNvPr id="3" name="Subtitle 2"/>
          <p:cNvSpPr>
            <a:spLocks noGrp="1"/>
          </p:cNvSpPr>
          <p:nvPr>
            <p:ph type="subTitle" idx="1"/>
          </p:nvPr>
        </p:nvSpPr>
        <p:spPr/>
        <p:txBody>
          <a:bodyPr/>
          <a:lstStyle/>
          <a:p>
            <a:r>
              <a:rPr lang="en-US" dirty="0" err="1" smtClean="0"/>
              <a:t>Powerpoint</a:t>
            </a:r>
            <a:r>
              <a:rPr lang="en-US" dirty="0" smtClean="0"/>
              <a:t> Draft Template</a:t>
            </a:r>
            <a:endParaRPr lang="en-US" dirty="0"/>
          </a:p>
        </p:txBody>
      </p:sp>
    </p:spTree>
    <p:extLst>
      <p:ext uri="{BB962C8B-B14F-4D97-AF65-F5344CB8AC3E}">
        <p14:creationId xmlns:p14="http://schemas.microsoft.com/office/powerpoint/2010/main" val="1368814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Harm Cross-culturally</a:t>
            </a:r>
            <a:endParaRPr lang="en-US" dirty="0"/>
          </a:p>
        </p:txBody>
      </p:sp>
      <p:sp>
        <p:nvSpPr>
          <p:cNvPr id="3" name="Content Placeholder 2"/>
          <p:cNvSpPr>
            <a:spLocks noGrp="1"/>
          </p:cNvSpPr>
          <p:nvPr>
            <p:ph idx="1"/>
          </p:nvPr>
        </p:nvSpPr>
        <p:spPr/>
        <p:txBody>
          <a:bodyPr>
            <a:normAutofit lnSpcReduction="10000"/>
          </a:bodyPr>
          <a:lstStyle/>
          <a:p>
            <a:r>
              <a:rPr lang="en-US" dirty="0" smtClean="0"/>
              <a:t>Just a few examples:</a:t>
            </a:r>
          </a:p>
          <a:p>
            <a:r>
              <a:rPr lang="en-US" dirty="0" smtClean="0"/>
              <a:t>Some societies regard animals, plants, and land formations to be ‘relatives’</a:t>
            </a:r>
          </a:p>
          <a:p>
            <a:pPr lvl="1"/>
            <a:r>
              <a:rPr lang="en-US" dirty="0" smtClean="0"/>
              <a:t>Within Native communities a clan’s totem will often be an animal and being disrespectful to that animal or eating that animal may cause metaphysical harm to a person or community.</a:t>
            </a:r>
          </a:p>
          <a:p>
            <a:r>
              <a:rPr lang="en-US" dirty="0" smtClean="0"/>
              <a:t>Gossiping in conservative Native communities is considered harmful to the basic social fabric as it disrupts relationships between persons and the cosmic order.</a:t>
            </a:r>
          </a:p>
          <a:p>
            <a:r>
              <a:rPr lang="en-US" dirty="0" smtClean="0"/>
              <a:t>Attempting to lead without the proper authority designation within a some Native communities or without consensus is considered harmful and disruptive to the social and cosmic order.</a:t>
            </a:r>
          </a:p>
          <a:p>
            <a:r>
              <a:rPr lang="en-US" dirty="0" smtClean="0"/>
              <a:t>Touching or interacting with powerful spiritual objects or entities beyond your status in the ceremonial order can cause harm to you and your people.</a:t>
            </a:r>
            <a:endParaRPr lang="en-US" dirty="0" smtClean="0"/>
          </a:p>
          <a:p>
            <a:endParaRPr lang="en-US" dirty="0"/>
          </a:p>
        </p:txBody>
      </p:sp>
    </p:spTree>
    <p:extLst>
      <p:ext uri="{BB962C8B-B14F-4D97-AF65-F5344CB8AC3E}">
        <p14:creationId xmlns:p14="http://schemas.microsoft.com/office/powerpoint/2010/main" val="863111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Guidances</a:t>
            </a:r>
            <a:r>
              <a:rPr lang="en-US" dirty="0" smtClean="0"/>
              <a:t> cross-culturally	</a:t>
            </a:r>
            <a:endParaRPr lang="en-US" dirty="0"/>
          </a:p>
        </p:txBody>
      </p:sp>
      <p:sp>
        <p:nvSpPr>
          <p:cNvPr id="3" name="Content Placeholder 2"/>
          <p:cNvSpPr>
            <a:spLocks noGrp="1"/>
          </p:cNvSpPr>
          <p:nvPr>
            <p:ph idx="1"/>
          </p:nvPr>
        </p:nvSpPr>
        <p:spPr/>
        <p:txBody>
          <a:bodyPr>
            <a:normAutofit lnSpcReduction="10000"/>
          </a:bodyPr>
          <a:lstStyle/>
          <a:p>
            <a:r>
              <a:rPr lang="en-US" sz="2400" dirty="0" smtClean="0">
                <a:latin typeface="+mj-lt"/>
              </a:rPr>
              <a:t>The </a:t>
            </a:r>
            <a:r>
              <a:rPr lang="en-US" sz="2400" dirty="0" err="1" smtClean="0">
                <a:latin typeface="+mj-lt"/>
              </a:rPr>
              <a:t>guidances</a:t>
            </a:r>
            <a:r>
              <a:rPr lang="en-US" sz="2400" dirty="0" smtClean="0">
                <a:latin typeface="+mj-lt"/>
              </a:rPr>
              <a:t> above give us a great deal for understanding working with Natives:</a:t>
            </a:r>
          </a:p>
          <a:p>
            <a:pPr marL="457200" indent="-457200">
              <a:buFont typeface="+mj-lt"/>
              <a:buAutoNum type="arabicPeriod"/>
            </a:pPr>
            <a:r>
              <a:rPr lang="en-US" sz="2400" dirty="0" smtClean="0">
                <a:latin typeface="+mj-lt"/>
              </a:rPr>
              <a:t>Autonomy - Respect for the autonomy of individuals.</a:t>
            </a:r>
          </a:p>
          <a:p>
            <a:pPr marL="630936" lvl="1" indent="-457200"/>
            <a:r>
              <a:rPr lang="en-US" sz="2400" dirty="0" smtClean="0">
                <a:latin typeface="+mj-lt"/>
              </a:rPr>
              <a:t>Ancestors are individuals.</a:t>
            </a:r>
          </a:p>
          <a:p>
            <a:pPr marL="630936" lvl="1" indent="-457200"/>
            <a:r>
              <a:rPr lang="en-US" sz="2400" dirty="0" smtClean="0">
                <a:latin typeface="+mj-lt"/>
              </a:rPr>
              <a:t>Ancient DNA and DNA from living persons come from individuals.</a:t>
            </a:r>
          </a:p>
          <a:p>
            <a:pPr marL="630936" lvl="1" indent="-457200"/>
            <a:r>
              <a:rPr lang="en-US" sz="2400" dirty="0" smtClean="0">
                <a:latin typeface="+mj-lt"/>
              </a:rPr>
              <a:t>Informed consent is required for autonomous decision making.</a:t>
            </a:r>
          </a:p>
          <a:p>
            <a:pPr marL="457200" indent="-457200">
              <a:buFont typeface="+mj-lt"/>
              <a:buAutoNum type="arabicPeriod"/>
            </a:pPr>
            <a:r>
              <a:rPr lang="en-US" sz="2400" dirty="0" smtClean="0">
                <a:latin typeface="+mj-lt"/>
              </a:rPr>
              <a:t>Beneficence </a:t>
            </a:r>
            <a:r>
              <a:rPr lang="mr-IN" sz="2400" dirty="0" smtClean="0">
                <a:latin typeface="+mj-lt"/>
              </a:rPr>
              <a:t>–</a:t>
            </a:r>
            <a:r>
              <a:rPr lang="en-US" sz="2400" dirty="0" smtClean="0">
                <a:latin typeface="+mj-lt"/>
              </a:rPr>
              <a:t> Maximizing Benefits and Reducing Risk</a:t>
            </a:r>
          </a:p>
          <a:p>
            <a:pPr marL="630936" lvl="1" indent="-457200"/>
            <a:r>
              <a:rPr lang="en-US" sz="2000" dirty="0" smtClean="0">
                <a:latin typeface="+mj-lt"/>
              </a:rPr>
              <a:t>Ask:  Why is research with Ancestors or Native DNA necessary?</a:t>
            </a:r>
          </a:p>
          <a:p>
            <a:pPr marL="630936" lvl="1" indent="-457200"/>
            <a:r>
              <a:rPr lang="en-US" sz="2000" dirty="0" smtClean="0">
                <a:latin typeface="+mj-lt"/>
              </a:rPr>
              <a:t>Ask:  How will this benefit the community?</a:t>
            </a:r>
          </a:p>
          <a:p>
            <a:pPr marL="630936" lvl="1" indent="-457200"/>
            <a:r>
              <a:rPr lang="en-US" sz="2000" dirty="0" smtClean="0">
                <a:latin typeface="+mj-lt"/>
              </a:rPr>
              <a:t>Ask:  Will the data collection be respectful within community values?</a:t>
            </a:r>
          </a:p>
          <a:p>
            <a:pPr marL="630936" lvl="1" indent="-457200"/>
            <a:r>
              <a:rPr lang="en-US" sz="2000" dirty="0" smtClean="0">
                <a:latin typeface="+mj-lt"/>
              </a:rPr>
              <a:t>Ask:  Will my results undermine community political and social status?</a:t>
            </a:r>
          </a:p>
          <a:p>
            <a:pPr marL="630936" lvl="1" indent="-457200"/>
            <a:endParaRPr lang="en-US" dirty="0" smtClean="0"/>
          </a:p>
        </p:txBody>
      </p:sp>
    </p:spTree>
    <p:extLst>
      <p:ext uri="{BB962C8B-B14F-4D97-AF65-F5344CB8AC3E}">
        <p14:creationId xmlns:p14="http://schemas.microsoft.com/office/powerpoint/2010/main" val="625088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838" y="800100"/>
            <a:ext cx="9720073" cy="4023360"/>
          </a:xfrm>
        </p:spPr>
        <p:txBody>
          <a:bodyPr/>
          <a:lstStyle/>
          <a:p>
            <a:pPr marL="457200" marR="0" lvl="0" indent="-457200" defTabSz="914400" eaLnBrk="1" fontAlgn="auto" latinLnBrk="0" hangingPunct="1">
              <a:lnSpc>
                <a:spcPct val="100000"/>
              </a:lnSpc>
              <a:spcBef>
                <a:spcPts val="0"/>
              </a:spcBef>
              <a:spcAft>
                <a:spcPts val="0"/>
              </a:spcAft>
              <a:buClrTx/>
              <a:buSzTx/>
              <a:buFont typeface="+mj-lt"/>
              <a:buAutoNum type="arabicPeriod" startAt="3"/>
              <a:tabLst/>
              <a:defRPr/>
            </a:pPr>
            <a:r>
              <a:rPr lang="en-US" dirty="0" smtClean="0"/>
              <a:t>Justice </a:t>
            </a:r>
            <a:r>
              <a:rPr lang="mr-IN" dirty="0" smtClean="0"/>
              <a:t>–</a:t>
            </a:r>
            <a:r>
              <a:rPr lang="en-US" dirty="0" smtClean="0"/>
              <a:t> Non-</a:t>
            </a:r>
            <a:r>
              <a:rPr lang="en-US" dirty="0" err="1" smtClean="0"/>
              <a:t>Expoitative</a:t>
            </a:r>
            <a:endParaRPr lang="en-US" dirty="0" smtClean="0"/>
          </a:p>
          <a:p>
            <a:pPr marL="630936" lvl="1" indent="-457200">
              <a:lnSpc>
                <a:spcPct val="100000"/>
              </a:lnSpc>
              <a:spcBef>
                <a:spcPts val="0"/>
              </a:spcBef>
              <a:spcAft>
                <a:spcPts val="0"/>
              </a:spcAft>
              <a:buClrTx/>
            </a:pPr>
            <a:r>
              <a:rPr lang="en-US" dirty="0" smtClean="0"/>
              <a:t>Power within project shared with community</a:t>
            </a:r>
          </a:p>
          <a:p>
            <a:pPr marL="630936" lvl="1" indent="-457200">
              <a:lnSpc>
                <a:spcPct val="100000"/>
              </a:lnSpc>
              <a:spcBef>
                <a:spcPts val="0"/>
              </a:spcBef>
              <a:spcAft>
                <a:spcPts val="0"/>
              </a:spcAft>
              <a:buClrTx/>
            </a:pPr>
            <a:r>
              <a:rPr lang="en-US" dirty="0" smtClean="0"/>
              <a:t>Benefits to community</a:t>
            </a:r>
          </a:p>
          <a:p>
            <a:pPr marL="630936" lvl="1" indent="-457200">
              <a:lnSpc>
                <a:spcPct val="100000"/>
              </a:lnSpc>
              <a:spcBef>
                <a:spcPts val="0"/>
              </a:spcBef>
              <a:spcAft>
                <a:spcPts val="0"/>
              </a:spcAft>
              <a:buClrTx/>
            </a:pPr>
            <a:r>
              <a:rPr lang="en-US" dirty="0" smtClean="0"/>
              <a:t>Equal distribution of project resources </a:t>
            </a:r>
            <a:r>
              <a:rPr lang="en-US" smtClean="0"/>
              <a:t>within community</a:t>
            </a:r>
            <a:endParaRPr lang="en-US" dirty="0" smtClean="0"/>
          </a:p>
          <a:p>
            <a:pPr marL="630936" lvl="1" indent="-457200">
              <a:lnSpc>
                <a:spcPct val="100000"/>
              </a:lnSpc>
              <a:spcBef>
                <a:spcPts val="0"/>
              </a:spcBef>
              <a:spcAft>
                <a:spcPts val="0"/>
              </a:spcAft>
              <a:buClrTx/>
            </a:pPr>
            <a:endParaRPr lang="en-US" dirty="0" smtClean="0"/>
          </a:p>
          <a:p>
            <a:pPr marL="630936" lvl="1" indent="-457200">
              <a:lnSpc>
                <a:spcPct val="100000"/>
              </a:lnSpc>
              <a:spcBef>
                <a:spcPts val="0"/>
              </a:spcBef>
              <a:spcAft>
                <a:spcPts val="0"/>
              </a:spcAft>
              <a:buClrTx/>
            </a:pPr>
            <a:endParaRPr lang="en-US" dirty="0"/>
          </a:p>
        </p:txBody>
      </p:sp>
    </p:spTree>
    <p:extLst>
      <p:ext uri="{BB962C8B-B14F-4D97-AF65-F5344CB8AC3E}">
        <p14:creationId xmlns:p14="http://schemas.microsoft.com/office/powerpoint/2010/main" val="1603070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harm &amp; Ethics timeline</a:t>
            </a:r>
            <a:endParaRPr lang="en-US" dirty="0"/>
          </a:p>
        </p:txBody>
      </p:sp>
      <p:sp>
        <p:nvSpPr>
          <p:cNvPr id="3" name="Content Placeholder 2"/>
          <p:cNvSpPr>
            <a:spLocks noGrp="1"/>
          </p:cNvSpPr>
          <p:nvPr>
            <p:ph idx="1"/>
          </p:nvPr>
        </p:nvSpPr>
        <p:spPr/>
        <p:txBody>
          <a:bodyPr/>
          <a:lstStyle/>
          <a:p>
            <a:r>
              <a:rPr lang="en-US" dirty="0"/>
              <a:t>https://www.niehs.nih.gov/research/resources/bioethics/timeline/</a:t>
            </a:r>
          </a:p>
        </p:txBody>
      </p:sp>
    </p:spTree>
    <p:extLst>
      <p:ext uri="{BB962C8B-B14F-4D97-AF65-F5344CB8AC3E}">
        <p14:creationId xmlns:p14="http://schemas.microsoft.com/office/powerpoint/2010/main" val="4220514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Reminder</a:t>
            </a:r>
            <a:endParaRPr lang="en-US" dirty="0"/>
          </a:p>
        </p:txBody>
      </p:sp>
      <p:sp>
        <p:nvSpPr>
          <p:cNvPr id="3" name="Content Placeholder 2"/>
          <p:cNvSpPr>
            <a:spLocks noGrp="1"/>
          </p:cNvSpPr>
          <p:nvPr>
            <p:ph sz="half" idx="1"/>
          </p:nvPr>
        </p:nvSpPr>
        <p:spPr/>
        <p:txBody>
          <a:bodyPr/>
          <a:lstStyle/>
          <a:p>
            <a:r>
              <a:rPr lang="en-US" dirty="0"/>
              <a:t>If including pictures, please save the credits or the original link for any picture in a separate word document for Teresa</a:t>
            </a:r>
          </a:p>
          <a:p>
            <a:endParaRPr lang="en-US" dirty="0"/>
          </a:p>
        </p:txBody>
      </p:sp>
      <p:sp>
        <p:nvSpPr>
          <p:cNvPr id="4" name="Content Placeholder 3"/>
          <p:cNvSpPr>
            <a:spLocks noGrp="1"/>
          </p:cNvSpPr>
          <p:nvPr>
            <p:ph sz="half" idx="2"/>
          </p:nvPr>
        </p:nvSpPr>
        <p:spPr/>
        <p:txBody>
          <a:bodyPr/>
          <a:lstStyle/>
          <a:p>
            <a:r>
              <a:rPr lang="en-US" dirty="0"/>
              <a:t>If including pictures, please save the credits or the original link for any picture in a separate word document for Teresa</a:t>
            </a:r>
          </a:p>
          <a:p>
            <a:endParaRPr lang="en-US" dirty="0"/>
          </a:p>
        </p:txBody>
      </p:sp>
    </p:spTree>
    <p:extLst>
      <p:ext uri="{BB962C8B-B14F-4D97-AF65-F5344CB8AC3E}">
        <p14:creationId xmlns:p14="http://schemas.microsoft.com/office/powerpoint/2010/main" val="26250899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en-US" dirty="0" smtClean="0"/>
              <a:t>References &amp; Acknowledgments</a:t>
            </a:r>
            <a:endParaRPr lang="en-US" dirty="0"/>
          </a:p>
        </p:txBody>
      </p:sp>
      <p:sp>
        <p:nvSpPr>
          <p:cNvPr id="17" name="Content Placeholder 16"/>
          <p:cNvSpPr>
            <a:spLocks noGrp="1"/>
          </p:cNvSpPr>
          <p:nvPr>
            <p:ph idx="1"/>
          </p:nvPr>
        </p:nvSpPr>
        <p:spPr/>
        <p:txBody>
          <a:bodyPr/>
          <a:lstStyle/>
          <a:p>
            <a:r>
              <a:rPr lang="en-US" dirty="0" smtClean="0"/>
              <a:t>National Science Foundation </a:t>
            </a:r>
            <a:r>
              <a:rPr lang="en-US" dirty="0"/>
              <a:t>grants 1449465, </a:t>
            </a:r>
            <a:r>
              <a:rPr lang="en-US" dirty="0" smtClean="0"/>
              <a:t>1540447</a:t>
            </a:r>
          </a:p>
          <a:p>
            <a:r>
              <a:rPr lang="en-US" dirty="0"/>
              <a:t>Munson, R. (2004). Intervention and reflection: Basic issues in medical ethics (7th </a:t>
            </a:r>
            <a:r>
              <a:rPr lang="en-US" dirty="0" err="1"/>
              <a:t>ed</a:t>
            </a:r>
            <a:r>
              <a:rPr lang="en-US" dirty="0"/>
              <a:t>). Belmont, CA: Wadsworth.</a:t>
            </a:r>
          </a:p>
        </p:txBody>
      </p:sp>
    </p:spTree>
    <p:extLst>
      <p:ext uri="{BB962C8B-B14F-4D97-AF65-F5344CB8AC3E}">
        <p14:creationId xmlns:p14="http://schemas.microsoft.com/office/powerpoint/2010/main" val="491861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of Topics Covered</a:t>
            </a:r>
            <a:endParaRPr lang="en-US" dirty="0"/>
          </a:p>
        </p:txBody>
      </p:sp>
      <p:sp>
        <p:nvSpPr>
          <p:cNvPr id="3" name="Content Placeholder 2"/>
          <p:cNvSpPr>
            <a:spLocks noGrp="1"/>
          </p:cNvSpPr>
          <p:nvPr>
            <p:ph idx="1"/>
          </p:nvPr>
        </p:nvSpPr>
        <p:spPr/>
        <p:txBody>
          <a:bodyPr/>
          <a:lstStyle/>
          <a:p>
            <a:r>
              <a:rPr lang="en-US" dirty="0" smtClean="0"/>
              <a:t>The concept of “Do No Harm”</a:t>
            </a:r>
          </a:p>
          <a:p>
            <a:pPr lvl="1"/>
            <a:r>
              <a:rPr lang="en-US" dirty="0" smtClean="0"/>
              <a:t>History of the bioethical concept</a:t>
            </a:r>
          </a:p>
          <a:p>
            <a:pPr lvl="1"/>
            <a:r>
              <a:rPr lang="en-US" dirty="0" smtClean="0"/>
              <a:t>Differing ideas about </a:t>
            </a:r>
            <a:r>
              <a:rPr lang="en-US" dirty="0" smtClean="0"/>
              <a:t>harm</a:t>
            </a:r>
            <a:endParaRPr lang="en-US" dirty="0" smtClean="0"/>
          </a:p>
          <a:p>
            <a:pPr lvl="1"/>
            <a:r>
              <a:rPr lang="en-US" dirty="0" smtClean="0"/>
              <a:t>Rethinking notions of harm when dealing with ancestral remains</a:t>
            </a:r>
          </a:p>
          <a:p>
            <a:pPr lvl="1"/>
            <a:endParaRPr lang="en-US" dirty="0"/>
          </a:p>
        </p:txBody>
      </p:sp>
    </p:spTree>
    <p:extLst>
      <p:ext uri="{BB962C8B-B14F-4D97-AF65-F5344CB8AC3E}">
        <p14:creationId xmlns:p14="http://schemas.microsoft.com/office/powerpoint/2010/main" val="7733826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Learning Goals</a:t>
            </a:r>
            <a:endParaRPr lang="en-US" dirty="0"/>
          </a:p>
        </p:txBody>
      </p:sp>
      <p:sp>
        <p:nvSpPr>
          <p:cNvPr id="6" name="Content Placeholder 5"/>
          <p:cNvSpPr>
            <a:spLocks noGrp="1"/>
          </p:cNvSpPr>
          <p:nvPr>
            <p:ph idx="1"/>
          </p:nvPr>
        </p:nvSpPr>
        <p:spPr/>
        <p:txBody>
          <a:bodyPr/>
          <a:lstStyle/>
          <a:p>
            <a:r>
              <a:rPr lang="en-US" dirty="0" smtClean="0"/>
              <a:t>Become knowledgeable about the origins of the bioethical concept of ‘do no harm’</a:t>
            </a:r>
          </a:p>
          <a:p>
            <a:r>
              <a:rPr lang="en-US" dirty="0" smtClean="0"/>
              <a:t>Recognize the potential for harm in research</a:t>
            </a:r>
          </a:p>
          <a:p>
            <a:r>
              <a:rPr lang="en-US" dirty="0" smtClean="0"/>
              <a:t>Recognize cross-cultural differences in what constitutes harm</a:t>
            </a:r>
          </a:p>
          <a:p>
            <a:r>
              <a:rPr lang="en-US" dirty="0" smtClean="0"/>
              <a:t>Identify the unexpected possibilities of harm in a research project</a:t>
            </a:r>
          </a:p>
          <a:p>
            <a:endParaRPr lang="en-US" dirty="0"/>
          </a:p>
        </p:txBody>
      </p:sp>
    </p:spTree>
    <p:extLst>
      <p:ext uri="{BB962C8B-B14F-4D97-AF65-F5344CB8AC3E}">
        <p14:creationId xmlns:p14="http://schemas.microsoft.com/office/powerpoint/2010/main" val="3214406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Maleficence (do no Harm)</a:t>
            </a:r>
            <a:endParaRPr lang="en-US" dirty="0"/>
          </a:p>
        </p:txBody>
      </p:sp>
      <p:sp>
        <p:nvSpPr>
          <p:cNvPr id="3" name="Content Placeholder 2"/>
          <p:cNvSpPr>
            <a:spLocks noGrp="1"/>
          </p:cNvSpPr>
          <p:nvPr>
            <p:ph idx="1"/>
          </p:nvPr>
        </p:nvSpPr>
        <p:spPr>
          <a:xfrm>
            <a:off x="1024128" y="1879600"/>
            <a:ext cx="9720073" cy="4429760"/>
          </a:xfrm>
        </p:spPr>
        <p:txBody>
          <a:bodyPr>
            <a:normAutofit/>
          </a:bodyPr>
          <a:lstStyle/>
          <a:p>
            <a:pPr marL="0" indent="0">
              <a:buNone/>
            </a:pPr>
            <a:r>
              <a:rPr lang="en-US" sz="2900" dirty="0" smtClean="0"/>
              <a:t>Non Maleficence </a:t>
            </a:r>
          </a:p>
          <a:p>
            <a:pPr lvl="1"/>
            <a:r>
              <a:rPr lang="en-US" sz="2000" dirty="0" smtClean="0"/>
              <a:t>We </a:t>
            </a:r>
            <a:r>
              <a:rPr lang="en-US" sz="2000" dirty="0"/>
              <a:t>should act in ways that do not </a:t>
            </a:r>
            <a:r>
              <a:rPr lang="en-US" sz="2000" dirty="0" smtClean="0"/>
              <a:t>cause </a:t>
            </a:r>
            <a:r>
              <a:rPr lang="en-US" sz="2000" dirty="0"/>
              <a:t>harm to </a:t>
            </a:r>
            <a:r>
              <a:rPr lang="en-US" sz="2000" dirty="0" smtClean="0"/>
              <a:t>others</a:t>
            </a:r>
          </a:p>
          <a:p>
            <a:pPr lvl="1"/>
            <a:r>
              <a:rPr lang="en-US" sz="2000" dirty="0" smtClean="0"/>
              <a:t>We should </a:t>
            </a:r>
            <a:r>
              <a:rPr lang="en-US" sz="2000" dirty="0"/>
              <a:t>not cause avoidable or intentional </a:t>
            </a:r>
            <a:r>
              <a:rPr lang="en-US" sz="2000" dirty="0" smtClean="0"/>
              <a:t>harm</a:t>
            </a:r>
          </a:p>
          <a:p>
            <a:pPr lvl="1"/>
            <a:r>
              <a:rPr lang="en-US" sz="2000" dirty="0" smtClean="0"/>
              <a:t>We should avoid even </a:t>
            </a:r>
            <a:r>
              <a:rPr lang="en-US" sz="2000" dirty="0"/>
              <a:t>the risk of </a:t>
            </a:r>
            <a:r>
              <a:rPr lang="en-US" sz="2000" dirty="0" smtClean="0"/>
              <a:t>harm</a:t>
            </a:r>
          </a:p>
          <a:p>
            <a:pPr lvl="1"/>
            <a:r>
              <a:rPr lang="en-US" sz="2000" dirty="0" smtClean="0"/>
              <a:t>Maleficence can happen with </a:t>
            </a:r>
            <a:r>
              <a:rPr lang="en-US" sz="2000" dirty="0"/>
              <a:t>or without </a:t>
            </a:r>
            <a:r>
              <a:rPr lang="en-US" sz="2000" dirty="0" smtClean="0"/>
              <a:t>intention</a:t>
            </a:r>
          </a:p>
          <a:p>
            <a:pPr lvl="2"/>
            <a:r>
              <a:rPr lang="en-US" sz="2000" dirty="0" smtClean="0"/>
              <a:t>You do not have </a:t>
            </a:r>
            <a:r>
              <a:rPr lang="en-US" sz="2000" dirty="0"/>
              <a:t>to intend harm to violate this </a:t>
            </a:r>
            <a:r>
              <a:rPr lang="en-US" sz="2000" dirty="0" smtClean="0"/>
              <a:t>principle</a:t>
            </a:r>
          </a:p>
          <a:p>
            <a:pPr lvl="2"/>
            <a:r>
              <a:rPr lang="en-US" sz="2000" dirty="0" smtClean="0"/>
              <a:t>You do not even </a:t>
            </a:r>
            <a:r>
              <a:rPr lang="en-US" sz="2000" dirty="0"/>
              <a:t>have to cause harm</a:t>
            </a:r>
            <a:r>
              <a:rPr lang="en-US" sz="2000" dirty="0" smtClean="0"/>
              <a:t>.</a:t>
            </a:r>
          </a:p>
          <a:p>
            <a:pPr lvl="2"/>
            <a:r>
              <a:rPr lang="en-US" sz="2000" dirty="0" smtClean="0"/>
              <a:t>If </a:t>
            </a:r>
            <a:r>
              <a:rPr lang="en-US" sz="2000" dirty="0"/>
              <a:t>you have knowingly or unknowingly subjected a patient or colleague to unnecessary risk, you have violated this principle (Munson, 2004). </a:t>
            </a:r>
            <a:endParaRPr lang="en-US" sz="2000" dirty="0" smtClean="0"/>
          </a:p>
        </p:txBody>
      </p:sp>
    </p:spTree>
    <p:extLst>
      <p:ext uri="{BB962C8B-B14F-4D97-AF65-F5344CB8AC3E}">
        <p14:creationId xmlns:p14="http://schemas.microsoft.com/office/powerpoint/2010/main" val="2014090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no Harm</a:t>
            </a:r>
            <a:endParaRPr lang="en-US" dirty="0"/>
          </a:p>
        </p:txBody>
      </p:sp>
      <p:sp>
        <p:nvSpPr>
          <p:cNvPr id="3" name="Content Placeholder 2"/>
          <p:cNvSpPr>
            <a:spLocks noGrp="1"/>
          </p:cNvSpPr>
          <p:nvPr>
            <p:ph idx="1"/>
          </p:nvPr>
        </p:nvSpPr>
        <p:spPr/>
        <p:txBody>
          <a:bodyPr/>
          <a:lstStyle/>
          <a:p>
            <a:r>
              <a:rPr lang="en-US" sz="2000" dirty="0" smtClean="0"/>
              <a:t>‘</a:t>
            </a:r>
            <a:r>
              <a:rPr lang="en-US" sz="2000" dirty="0" err="1" smtClean="0"/>
              <a:t>Primum</a:t>
            </a:r>
            <a:r>
              <a:rPr lang="en-US" sz="2000" dirty="0" smtClean="0"/>
              <a:t> Non </a:t>
            </a:r>
            <a:r>
              <a:rPr lang="en-US" sz="2000" dirty="0" err="1" smtClean="0"/>
              <a:t>Nocere</a:t>
            </a:r>
            <a:r>
              <a:rPr lang="en-US" sz="2000" dirty="0" smtClean="0"/>
              <a:t>’ – First Do No Harm</a:t>
            </a:r>
            <a:endParaRPr lang="en-US" sz="2000" dirty="0"/>
          </a:p>
          <a:p>
            <a:pPr lvl="1"/>
            <a:r>
              <a:rPr lang="en-US" sz="2000" dirty="0"/>
              <a:t>First mention within the Hippocratic Oath which was an ethical </a:t>
            </a:r>
            <a:r>
              <a:rPr lang="en-US" sz="2000" dirty="0" smtClean="0"/>
              <a:t>guideline </a:t>
            </a:r>
            <a:r>
              <a:rPr lang="en-US" sz="2000" dirty="0"/>
              <a:t>in Ancient Greek </a:t>
            </a:r>
            <a:r>
              <a:rPr lang="en-US" sz="2000" dirty="0" smtClean="0"/>
              <a:t>society</a:t>
            </a:r>
          </a:p>
          <a:p>
            <a:pPr lvl="2"/>
            <a:r>
              <a:rPr lang="en-US" sz="2000" dirty="0" smtClean="0"/>
              <a:t>States, “To abstain from doing harm”</a:t>
            </a:r>
            <a:endParaRPr lang="en-US" sz="2000" dirty="0"/>
          </a:p>
          <a:p>
            <a:pPr lvl="1"/>
            <a:r>
              <a:rPr lang="en-US" sz="2000" dirty="0"/>
              <a:t>Included in modern medical </a:t>
            </a:r>
            <a:r>
              <a:rPr lang="en-US" sz="2000" dirty="0" smtClean="0"/>
              <a:t>training beginning in the middle of 19</a:t>
            </a:r>
            <a:r>
              <a:rPr lang="en-US" sz="2000" baseline="30000" dirty="0" smtClean="0"/>
              <a:t>th</a:t>
            </a:r>
            <a:r>
              <a:rPr lang="en-US" sz="2000" dirty="0" smtClean="0"/>
              <a:t> Century</a:t>
            </a:r>
          </a:p>
          <a:p>
            <a:pPr lvl="1"/>
            <a:r>
              <a:rPr lang="en-US" sz="2000" dirty="0" smtClean="0"/>
              <a:t>Given existing circumstances it may be better to do nothing at all than risk more harm to the patient.</a:t>
            </a:r>
          </a:p>
          <a:p>
            <a:pPr lvl="1"/>
            <a:r>
              <a:rPr lang="en-US" sz="2000" dirty="0" smtClean="0"/>
              <a:t>Asks for researchers and practitioners to consider the benefits versus the risk of harm.</a:t>
            </a:r>
          </a:p>
          <a:p>
            <a:pPr lvl="2"/>
            <a:r>
              <a:rPr lang="en-US" sz="2000" dirty="0" smtClean="0"/>
              <a:t>If something has no benefits then it should not be done.</a:t>
            </a:r>
            <a:endParaRPr lang="en-US" sz="2000" dirty="0"/>
          </a:p>
          <a:p>
            <a:endParaRPr lang="en-US" dirty="0"/>
          </a:p>
        </p:txBody>
      </p:sp>
    </p:spTree>
    <p:extLst>
      <p:ext uri="{BB962C8B-B14F-4D97-AF65-F5344CB8AC3E}">
        <p14:creationId xmlns:p14="http://schemas.microsoft.com/office/powerpoint/2010/main" val="2994388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Modern History of do no harm</a:t>
            </a:r>
            <a:endParaRPr lang="en-US" dirty="0"/>
          </a:p>
        </p:txBody>
      </p:sp>
      <p:sp>
        <p:nvSpPr>
          <p:cNvPr id="3" name="Content Placeholder 2"/>
          <p:cNvSpPr>
            <a:spLocks noGrp="1"/>
          </p:cNvSpPr>
          <p:nvPr>
            <p:ph idx="1"/>
          </p:nvPr>
        </p:nvSpPr>
        <p:spPr/>
        <p:txBody>
          <a:bodyPr/>
          <a:lstStyle/>
          <a:p>
            <a:r>
              <a:rPr lang="en-US" dirty="0" smtClean="0"/>
              <a:t>Nuremburg Code</a:t>
            </a:r>
          </a:p>
          <a:p>
            <a:pPr lvl="1"/>
            <a:r>
              <a:rPr lang="en-US" sz="2000" dirty="0" smtClean="0"/>
              <a:t>Created in 1949 as the result of information revealed during the trials of Nazi war criminals in the Nuremberg Trials.</a:t>
            </a:r>
          </a:p>
          <a:p>
            <a:pPr lvl="2"/>
            <a:r>
              <a:rPr lang="en-US" sz="2000" dirty="0" smtClean="0"/>
              <a:t>The trials revealed that Nazi physicians had conducted medical experiments on prisoners of war, Jewish captives and people deemed undesirable by the Third Reich, such as mentally disabled persons.</a:t>
            </a:r>
          </a:p>
          <a:p>
            <a:pPr lvl="2"/>
            <a:r>
              <a:rPr lang="en-US" sz="2000" dirty="0" smtClean="0"/>
              <a:t>Additional information about war crimes such as those perpetrated by the Japanese on Chinese prisoners of war was also influential in the creation of the code.</a:t>
            </a:r>
          </a:p>
          <a:p>
            <a:pPr lvl="2"/>
            <a:r>
              <a:rPr lang="en-US" sz="2000" dirty="0" smtClean="0"/>
              <a:t>The code largely went ignored by medicine and researchers until the 1960s when it was used as the basis for other ethical </a:t>
            </a:r>
            <a:r>
              <a:rPr lang="en-US" sz="2000" dirty="0" err="1" smtClean="0"/>
              <a:t>guidances</a:t>
            </a:r>
            <a:r>
              <a:rPr lang="en-US" sz="2000" dirty="0" smtClean="0"/>
              <a:t>.</a:t>
            </a:r>
          </a:p>
          <a:p>
            <a:endParaRPr lang="en-US" dirty="0"/>
          </a:p>
        </p:txBody>
      </p:sp>
    </p:spTree>
    <p:extLst>
      <p:ext uri="{BB962C8B-B14F-4D97-AF65-F5344CB8AC3E}">
        <p14:creationId xmlns:p14="http://schemas.microsoft.com/office/powerpoint/2010/main" val="1563712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 principles of Nuremberg</a:t>
            </a:r>
            <a:endParaRPr lang="en-US" dirty="0"/>
          </a:p>
        </p:txBody>
      </p:sp>
      <p:sp>
        <p:nvSpPr>
          <p:cNvPr id="3" name="Content Placeholder 2"/>
          <p:cNvSpPr>
            <a:spLocks noGrp="1"/>
          </p:cNvSpPr>
          <p:nvPr>
            <p:ph idx="1"/>
          </p:nvPr>
        </p:nvSpPr>
        <p:spPr>
          <a:xfrm>
            <a:off x="1024128" y="1905000"/>
            <a:ext cx="9720073" cy="4404360"/>
          </a:xfrm>
        </p:spPr>
        <p:txBody>
          <a:bodyPr>
            <a:normAutofit fontScale="70000" lnSpcReduction="20000"/>
          </a:bodyPr>
          <a:lstStyle/>
          <a:p>
            <a:pPr marL="457200" indent="-457200">
              <a:buFont typeface="+mj-lt"/>
              <a:buAutoNum type="arabicPeriod"/>
            </a:pPr>
            <a:r>
              <a:rPr lang="en-US" sz="2300" dirty="0"/>
              <a:t>Required is the voluntary, well-informed, understanding consent of the human subject in a full legal capacity.</a:t>
            </a:r>
          </a:p>
          <a:p>
            <a:pPr marL="457200" indent="-457200">
              <a:buFont typeface="+mj-lt"/>
              <a:buAutoNum type="arabicPeriod"/>
            </a:pPr>
            <a:r>
              <a:rPr lang="en-US" sz="2300" dirty="0"/>
              <a:t>The experiment should aim at positive results for society that cannot be procured in some other way.</a:t>
            </a:r>
          </a:p>
          <a:p>
            <a:pPr marL="457200" indent="-457200">
              <a:buFont typeface="+mj-lt"/>
              <a:buAutoNum type="arabicPeriod"/>
            </a:pPr>
            <a:r>
              <a:rPr lang="en-US" sz="2300" dirty="0"/>
              <a:t>It should be based on previous knowledge (e.g., an expectation derived from animal experiments) that justifies the experiment.</a:t>
            </a:r>
          </a:p>
          <a:p>
            <a:pPr marL="457200" indent="-457200">
              <a:buFont typeface="+mj-lt"/>
              <a:buAutoNum type="arabicPeriod"/>
            </a:pPr>
            <a:r>
              <a:rPr lang="en-US" sz="2300" dirty="0"/>
              <a:t>The experiment should be set up in a way that avoids unnecessary physical and mental suffering and injuries.</a:t>
            </a:r>
          </a:p>
          <a:p>
            <a:pPr marL="457200" indent="-457200">
              <a:buFont typeface="+mj-lt"/>
              <a:buAutoNum type="arabicPeriod"/>
            </a:pPr>
            <a:r>
              <a:rPr lang="en-US" sz="2300" dirty="0"/>
              <a:t>It should not be conducted when there is any reason to believe that it implies a risk of death or disabling injury.</a:t>
            </a:r>
          </a:p>
          <a:p>
            <a:pPr marL="457200" indent="-457200">
              <a:buFont typeface="+mj-lt"/>
              <a:buAutoNum type="arabicPeriod"/>
            </a:pPr>
            <a:r>
              <a:rPr lang="en-US" sz="2300" dirty="0"/>
              <a:t>The risks of the experiment should be in proportion to (that is, not exceed) the expected humanitarian benefits.</a:t>
            </a:r>
          </a:p>
          <a:p>
            <a:pPr marL="457200" indent="-457200">
              <a:buFont typeface="+mj-lt"/>
              <a:buAutoNum type="arabicPeriod"/>
            </a:pPr>
            <a:r>
              <a:rPr lang="en-US" sz="2300" dirty="0"/>
              <a:t>Preparations and facilities must be provided that adequately protect the subjects against the experiment’s risks.</a:t>
            </a:r>
          </a:p>
          <a:p>
            <a:pPr marL="457200" indent="-457200">
              <a:buFont typeface="+mj-lt"/>
              <a:buAutoNum type="arabicPeriod"/>
            </a:pPr>
            <a:r>
              <a:rPr lang="en-US" sz="2300" dirty="0"/>
              <a:t>The staff who conduct or take part in the experiment must be fully trained and scientifically qualified.</a:t>
            </a:r>
          </a:p>
          <a:p>
            <a:pPr marL="457200" indent="-457200">
              <a:buFont typeface="+mj-lt"/>
              <a:buAutoNum type="arabicPeriod"/>
            </a:pPr>
            <a:r>
              <a:rPr lang="en-US" sz="2300" dirty="0"/>
              <a:t>The human subjects must be free to immediately quit the experiment at any point when they feel physically or mentally unable to go on.</a:t>
            </a:r>
          </a:p>
          <a:p>
            <a:pPr marL="457200" indent="-457200">
              <a:buFont typeface="+mj-lt"/>
              <a:buAutoNum type="arabicPeriod"/>
            </a:pPr>
            <a:r>
              <a:rPr lang="en-US" sz="2300" dirty="0"/>
              <a:t>Likewise, the medical staff must stop the experiment at any point when they observe that continuation would be dangerous.</a:t>
            </a:r>
          </a:p>
          <a:p>
            <a:endParaRPr lang="en-US" dirty="0"/>
          </a:p>
        </p:txBody>
      </p:sp>
    </p:spTree>
    <p:extLst>
      <p:ext uri="{BB962C8B-B14F-4D97-AF65-F5344CB8AC3E}">
        <p14:creationId xmlns:p14="http://schemas.microsoft.com/office/powerpoint/2010/main" val="3237096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Belmont report</a:t>
            </a:r>
            <a:endParaRPr lang="en-US" dirty="0"/>
          </a:p>
        </p:txBody>
      </p:sp>
      <p:sp>
        <p:nvSpPr>
          <p:cNvPr id="3" name="Content Placeholder 2"/>
          <p:cNvSpPr>
            <a:spLocks noGrp="1"/>
          </p:cNvSpPr>
          <p:nvPr>
            <p:ph idx="1"/>
          </p:nvPr>
        </p:nvSpPr>
        <p:spPr/>
        <p:txBody>
          <a:bodyPr>
            <a:normAutofit/>
          </a:bodyPr>
          <a:lstStyle/>
          <a:p>
            <a:pPr lvl="1"/>
            <a:r>
              <a:rPr lang="en-US" sz="2400" dirty="0" smtClean="0"/>
              <a:t>Guidance created in 1979 by a national commission.</a:t>
            </a:r>
          </a:p>
          <a:p>
            <a:pPr lvl="1"/>
            <a:r>
              <a:rPr lang="en-US" sz="2400" dirty="0" smtClean="0"/>
              <a:t>Prompted by the Tuskegee Syphilis Study (1932 – 1972)</a:t>
            </a:r>
          </a:p>
          <a:p>
            <a:pPr lvl="2"/>
            <a:r>
              <a:rPr lang="en-US" sz="2400" dirty="0" smtClean="0"/>
              <a:t>African American men living in Alabama were enrolled in a study on the progression of syphilis.  The largely illiterate and impoverished study group of 600 men were not offered penicillin (the most effective treatment).  Individuals who contracted syphilis during the study were not told that they had the disease.</a:t>
            </a:r>
          </a:p>
          <a:p>
            <a:pPr lvl="1"/>
            <a:r>
              <a:rPr lang="en-US" sz="2400" dirty="0" smtClean="0"/>
              <a:t>Provides a unifying ethical </a:t>
            </a:r>
            <a:r>
              <a:rPr lang="en-US" sz="2400" dirty="0" err="1" smtClean="0"/>
              <a:t>guidline</a:t>
            </a:r>
            <a:r>
              <a:rPr lang="en-US" sz="2400" dirty="0" smtClean="0"/>
              <a:t> used for research and health care delivery.</a:t>
            </a:r>
          </a:p>
        </p:txBody>
      </p:sp>
    </p:spTree>
    <p:extLst>
      <p:ext uri="{BB962C8B-B14F-4D97-AF65-F5344CB8AC3E}">
        <p14:creationId xmlns:p14="http://schemas.microsoft.com/office/powerpoint/2010/main" val="1412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Belmont Principles</a:t>
            </a:r>
            <a:endParaRPr lang="en-US" dirty="0"/>
          </a:p>
        </p:txBody>
      </p:sp>
      <p:sp>
        <p:nvSpPr>
          <p:cNvPr id="3" name="Content Placeholder 2"/>
          <p:cNvSpPr>
            <a:spLocks noGrp="1"/>
          </p:cNvSpPr>
          <p:nvPr>
            <p:ph idx="1"/>
          </p:nvPr>
        </p:nvSpPr>
        <p:spPr/>
        <p:txBody>
          <a:bodyPr/>
          <a:lstStyle/>
          <a:p>
            <a:r>
              <a:rPr lang="en-US" dirty="0">
                <a:hlinkClick r:id="rId2" tooltip="Respect for persons"/>
              </a:rPr>
              <a:t>Respect for persons</a:t>
            </a:r>
            <a:r>
              <a:rPr lang="en-US" dirty="0"/>
              <a:t>: protecting the autonomy of all people and treating them with courtesy and respect and allowing for informed consent. Researchers must be truthful and conduct no deception;</a:t>
            </a:r>
          </a:p>
          <a:p>
            <a:r>
              <a:rPr lang="en-US" dirty="0">
                <a:hlinkClick r:id="rId3" tooltip="Beneficence (ethics)"/>
              </a:rPr>
              <a:t>Beneficence</a:t>
            </a:r>
            <a:r>
              <a:rPr lang="en-US" dirty="0"/>
              <a:t>: The philosophy of "Do no harm" while maximizing benefits for the research project and minimizing risks to the research subjects; and</a:t>
            </a:r>
          </a:p>
          <a:p>
            <a:r>
              <a:rPr lang="en-US" dirty="0">
                <a:hlinkClick r:id="rId4" tooltip="Justice (ethics)"/>
              </a:rPr>
              <a:t>Justice</a:t>
            </a:r>
            <a:r>
              <a:rPr lang="en-US" dirty="0"/>
              <a:t>: ensuring reasonable, non-exploitative, and well-considered procedures are administered fairly — the fair distribution of costs and benefits to </a:t>
            </a:r>
            <a:r>
              <a:rPr lang="en-US" i="1" dirty="0" smtClean="0"/>
              <a:t>potential </a:t>
            </a:r>
            <a:r>
              <a:rPr lang="en-US" dirty="0" smtClean="0"/>
              <a:t>research </a:t>
            </a:r>
            <a:r>
              <a:rPr lang="en-US" dirty="0"/>
              <a:t>participants — and equally.</a:t>
            </a:r>
          </a:p>
          <a:p>
            <a:endParaRPr lang="en-US" dirty="0"/>
          </a:p>
        </p:txBody>
      </p:sp>
    </p:spTree>
    <p:extLst>
      <p:ext uri="{BB962C8B-B14F-4D97-AF65-F5344CB8AC3E}">
        <p14:creationId xmlns:p14="http://schemas.microsoft.com/office/powerpoint/2010/main" val="35010569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279</TotalTime>
  <Words>1092</Words>
  <Application>Microsoft Macintosh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Mangal</vt:lpstr>
      <vt:lpstr>Tw Cen MT</vt:lpstr>
      <vt:lpstr>Tw Cen MT Condensed</vt:lpstr>
      <vt:lpstr>Wingdings 3</vt:lpstr>
      <vt:lpstr>Integral</vt:lpstr>
      <vt:lpstr>Teaching A Module Unit</vt:lpstr>
      <vt:lpstr>List of Topics Covered</vt:lpstr>
      <vt:lpstr>Learning Goals</vt:lpstr>
      <vt:lpstr>non Maleficence (do no Harm)</vt:lpstr>
      <vt:lpstr>Do no Harm</vt:lpstr>
      <vt:lpstr>Modern History of do no harm</vt:lpstr>
      <vt:lpstr>Ten principles of Nuremberg</vt:lpstr>
      <vt:lpstr>Belmont report</vt:lpstr>
      <vt:lpstr>Belmont Principles</vt:lpstr>
      <vt:lpstr>Harm Cross-culturally</vt:lpstr>
      <vt:lpstr>Guidances cross-culturally </vt:lpstr>
      <vt:lpstr>PowerPoint Presentation</vt:lpstr>
      <vt:lpstr>Research harm &amp; Ethics timeline</vt:lpstr>
      <vt:lpstr>Reminder</vt:lpstr>
      <vt:lpstr>References &amp; Acknowledgments</vt:lpstr>
    </vt:vector>
  </TitlesOfParts>
  <Company>Indiana University</Company>
  <LinksUpToDate>false</LinksUpToDate>
  <SharedDoc>false</SharedDoc>
  <HyperlinksChanged>false</HyperlinksChanged>
  <AppVersion>15.0036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A Module Unit</dc:title>
  <dc:creator>Nichols, Teresa Ann</dc:creator>
  <cp:lastModifiedBy>Gilley, Brian Joseph</cp:lastModifiedBy>
  <cp:revision>21</cp:revision>
  <dcterms:created xsi:type="dcterms:W3CDTF">2017-04-24T18:27:57Z</dcterms:created>
  <dcterms:modified xsi:type="dcterms:W3CDTF">2017-07-31T12:52:08Z</dcterms:modified>
</cp:coreProperties>
</file>